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1345" r:id="rId2"/>
    <p:sldId id="1346" r:id="rId3"/>
    <p:sldId id="1379" r:id="rId4"/>
    <p:sldId id="1369" r:id="rId5"/>
    <p:sldId id="1412" r:id="rId6"/>
    <p:sldId id="1350" r:id="rId7"/>
    <p:sldId id="1409" r:id="rId8"/>
    <p:sldId id="1375" r:id="rId9"/>
    <p:sldId id="1385" r:id="rId10"/>
    <p:sldId id="1386" r:id="rId11"/>
    <p:sldId id="1388" r:id="rId12"/>
    <p:sldId id="1381" r:id="rId13"/>
    <p:sldId id="1382" r:id="rId14"/>
    <p:sldId id="1383" r:id="rId15"/>
    <p:sldId id="1384" r:id="rId16"/>
    <p:sldId id="1411" r:id="rId17"/>
    <p:sldId id="1374" r:id="rId18"/>
    <p:sldId id="1405" r:id="rId19"/>
    <p:sldId id="1410" r:id="rId20"/>
    <p:sldId id="1413" r:id="rId21"/>
    <p:sldId id="1407" r:id="rId22"/>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2C"/>
    <a:srgbClr val="9E5ECE"/>
    <a:srgbClr val="005A9B"/>
    <a:srgbClr val="00558F"/>
    <a:srgbClr val="1852A0"/>
    <a:srgbClr val="1F4DA0"/>
    <a:srgbClr val="0079C1"/>
    <a:srgbClr val="FFFE28"/>
    <a:srgbClr val="234004"/>
    <a:srgbClr val="0D5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88058" autoAdjust="0"/>
  </p:normalViewPr>
  <p:slideViewPr>
    <p:cSldViewPr snapToGrid="0" snapToObjects="1">
      <p:cViewPr varScale="1">
        <p:scale>
          <a:sx n="37" d="100"/>
          <a:sy n="37" d="100"/>
        </p:scale>
        <p:origin x="116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633268738421342E-2"/>
          <c:y val="0.10236870769680974"/>
          <c:w val="0.90605412167133481"/>
          <c:h val="0.83417181936910334"/>
        </c:manualLayout>
      </c:layout>
      <c:barChart>
        <c:barDir val="col"/>
        <c:grouping val="clustered"/>
        <c:varyColors val="0"/>
        <c:ser>
          <c:idx val="0"/>
          <c:order val="0"/>
          <c:tx>
            <c:strRef>
              <c:f>'[Chart in Microsoft PowerPoint]Trends 04-11'!$A$3</c:f>
              <c:strCache>
                <c:ptCount val="1"/>
                <c:pt idx="0">
                  <c:v>Heart conditions</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04-11'!$B$3:$O$3</c:f>
              <c:numCache>
                <c:formatCode>#,##0.00</c:formatCode>
                <c:ptCount val="14"/>
                <c:pt idx="0">
                  <c:v>56678.63</c:v>
                </c:pt>
                <c:pt idx="1">
                  <c:v>58755.18</c:v>
                </c:pt>
                <c:pt idx="2">
                  <c:v>67621.38</c:v>
                </c:pt>
                <c:pt idx="3">
                  <c:v>67801.600000000006</c:v>
                </c:pt>
                <c:pt idx="4" formatCode="_(&quot;$&quot;* #,##0_);_(&quot;$&quot;* \(#,##0\);_(&quot;$&quot;* &quot;-&quot;??_);_(@_)">
                  <c:v>90043.98</c:v>
                </c:pt>
                <c:pt idx="5" formatCode="_(&quot;$&quot;* #,##0_);_(&quot;$&quot;* \(#,##0\);_(&quot;$&quot;* &quot;-&quot;??_);_(@_)">
                  <c:v>76491.839999999997</c:v>
                </c:pt>
                <c:pt idx="6" formatCode="_(&quot;$&quot;* #,##0_);_(&quot;$&quot;* \(#,##0\);_(&quot;$&quot;* &quot;-&quot;??_);_(@_)">
                  <c:v>78032.87</c:v>
                </c:pt>
                <c:pt idx="7" formatCode="_(&quot;$&quot;* #,##0_);_(&quot;$&quot;* \(#,##0\);_(&quot;$&quot;* &quot;-&quot;??_);_(@_)">
                  <c:v>82166.710000000006</c:v>
                </c:pt>
                <c:pt idx="8" formatCode="_(&quot;$&quot;* #,##0_);_(&quot;$&quot;* \(#,##0\);_(&quot;$&quot;* &quot;-&quot;??_);_(@_)">
                  <c:v>95577.04</c:v>
                </c:pt>
                <c:pt idx="9" formatCode="_(&quot;$&quot;* #,##0_);_(&quot;$&quot;* \(#,##0\);_(&quot;$&quot;* &quot;-&quot;??_);_(@_)">
                  <c:v>99182.94</c:v>
                </c:pt>
                <c:pt idx="10" formatCode="_(&quot;$&quot;* #,##0_);_(&quot;$&quot;* \(#,##0\);_(&quot;$&quot;* &quot;-&quot;??_);_(@_)">
                  <c:v>107186.4</c:v>
                </c:pt>
                <c:pt idx="11" formatCode="_(&quot;$&quot;* #,##0_);_(&quot;$&quot;* \(#,##0\);_(&quot;$&quot;* &quot;-&quot;??_);_(@_)">
                  <c:v>116307.98</c:v>
                </c:pt>
                <c:pt idx="12" formatCode="#,##0">
                  <c:v>100995.97</c:v>
                </c:pt>
                <c:pt idx="13" formatCode="General">
                  <c:v>96454</c:v>
                </c:pt>
              </c:numCache>
            </c:numRef>
          </c:val>
          <c:extLst>
            <c:ext xmlns:c16="http://schemas.microsoft.com/office/drawing/2014/chart" uri="{C3380CC4-5D6E-409C-BE32-E72D297353CC}">
              <c16:uniqueId val="{00000000-C149-4F57-AEDE-2B10DA66445F}"/>
            </c:ext>
          </c:extLst>
        </c:ser>
        <c:ser>
          <c:idx val="1"/>
          <c:order val="1"/>
          <c:tx>
            <c:strRef>
              <c:f>'[Chart in Microsoft PowerPoint]Trends 04-11'!$A$4</c:f>
              <c:strCache>
                <c:ptCount val="1"/>
                <c:pt idx="0">
                  <c:v>Trauma-related</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04-11'!$B$4:$O$4</c:f>
              <c:numCache>
                <c:formatCode>#,##0.00</c:formatCode>
                <c:ptCount val="14"/>
                <c:pt idx="0">
                  <c:v>42017.87</c:v>
                </c:pt>
                <c:pt idx="1">
                  <c:v>50136.69</c:v>
                </c:pt>
                <c:pt idx="2">
                  <c:v>55833.77</c:v>
                </c:pt>
                <c:pt idx="3">
                  <c:v>71571.89</c:v>
                </c:pt>
                <c:pt idx="4" formatCode="_(&quot;$&quot;* #,##0_);_(&quot;$&quot;* \(#,##0\);_(&quot;$&quot;* &quot;-&quot;??_);_(@_)">
                  <c:v>58542.28</c:v>
                </c:pt>
                <c:pt idx="5" formatCode="_(&quot;$&quot;* #,##0_);_(&quot;$&quot;* \(#,##0\);_(&quot;$&quot;* &quot;-&quot;??_);_(@_)">
                  <c:v>72451.839999999997</c:v>
                </c:pt>
                <c:pt idx="6" formatCode="_(&quot;$&quot;* #,##0_);_(&quot;$&quot;* \(#,##0\);_(&quot;$&quot;* &quot;-&quot;??_);_(@_)">
                  <c:v>68142.17</c:v>
                </c:pt>
                <c:pt idx="7" formatCode="_(&quot;$&quot;* #,##0_);_(&quot;$&quot;* \(#,##0\);_(&quot;$&quot;* &quot;-&quot;??_);_(@_)">
                  <c:v>83177.63</c:v>
                </c:pt>
                <c:pt idx="8" formatCode="_(&quot;$&quot;* #,##0_);_(&quot;$&quot;* \(#,##0\);_(&quot;$&quot;* &quot;-&quot;??_);_(@_)">
                  <c:v>74291</c:v>
                </c:pt>
                <c:pt idx="9" formatCode="_(&quot;$&quot;* #,##0_);_(&quot;$&quot;* \(#,##0\);_(&quot;$&quot;* &quot;-&quot;??_);_(@_)">
                  <c:v>80781.539999999994</c:v>
                </c:pt>
                <c:pt idx="10" formatCode="_(&quot;$&quot;* #,##0_);_(&quot;$&quot;* \(#,##0\);_(&quot;$&quot;* &quot;-&quot;??_);_(@_)">
                  <c:v>82303.570000000007</c:v>
                </c:pt>
                <c:pt idx="11" formatCode="_(&quot;$&quot;* #,##0_);_(&quot;$&quot;* \(#,##0\);_(&quot;$&quot;* &quot;-&quot;??_);_(@_)">
                  <c:v>81778.039999999994</c:v>
                </c:pt>
                <c:pt idx="12" formatCode="#,##0">
                  <c:v>92136.54</c:v>
                </c:pt>
                <c:pt idx="13" formatCode="General">
                  <c:v>98106</c:v>
                </c:pt>
              </c:numCache>
            </c:numRef>
          </c:val>
          <c:extLst>
            <c:ext xmlns:c16="http://schemas.microsoft.com/office/drawing/2014/chart" uri="{C3380CC4-5D6E-409C-BE32-E72D297353CC}">
              <c16:uniqueId val="{00000001-C149-4F57-AEDE-2B10DA66445F}"/>
            </c:ext>
          </c:extLst>
        </c:ser>
        <c:ser>
          <c:idx val="2"/>
          <c:order val="2"/>
          <c:tx>
            <c:strRef>
              <c:f>'[Chart in Microsoft PowerPoint]Trends 04-11'!$A$5</c:f>
              <c:strCache>
                <c:ptCount val="1"/>
                <c:pt idx="0">
                  <c:v>Cancer</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04-11'!$B$5:$O$5</c:f>
              <c:numCache>
                <c:formatCode>#,##0.00</c:formatCode>
                <c:ptCount val="14"/>
                <c:pt idx="0">
                  <c:v>38901.79</c:v>
                </c:pt>
                <c:pt idx="1">
                  <c:v>45141.39</c:v>
                </c:pt>
                <c:pt idx="2">
                  <c:v>48425.36</c:v>
                </c:pt>
                <c:pt idx="3">
                  <c:v>48428.74</c:v>
                </c:pt>
                <c:pt idx="4" formatCode="_(&quot;$&quot;* #,##0_);_(&quot;$&quot;* \(#,##0\);_(&quot;$&quot;* &quot;-&quot;??_);_(@_)">
                  <c:v>62230.46</c:v>
                </c:pt>
                <c:pt idx="5" formatCode="_(&quot;$&quot;* #,##0_);_(&quot;$&quot;* \(#,##0\);_(&quot;$&quot;* &quot;-&quot;??_);_(@_)">
                  <c:v>69678.05</c:v>
                </c:pt>
                <c:pt idx="6" formatCode="_(&quot;$&quot;* #,##0_);_(&quot;$&quot;* \(#,##0\);_(&quot;$&quot;* &quot;-&quot;??_);_(@_)">
                  <c:v>57501.52</c:v>
                </c:pt>
                <c:pt idx="7" formatCode="_(&quot;$&quot;* #,##0_);_(&quot;$&quot;* \(#,##0\);_(&quot;$&quot;* &quot;-&quot;??_);_(@_)">
                  <c:v>97916.88</c:v>
                </c:pt>
                <c:pt idx="8" formatCode="_(&quot;$&quot;* #,##0_);_(&quot;$&quot;* \(#,##0\);_(&quot;$&quot;* &quot;-&quot;??_);_(@_)">
                  <c:v>72157.41</c:v>
                </c:pt>
                <c:pt idx="9" formatCode="_(&quot;$&quot;* #,##0_);_(&quot;$&quot;* \(#,##0\);_(&quot;$&quot;* &quot;-&quot;??_);_(@_)">
                  <c:v>80278.61</c:v>
                </c:pt>
                <c:pt idx="10" formatCode="_(&quot;$&quot;* #,##0_);_(&quot;$&quot;* \(#,##0\);_(&quot;$&quot;* &quot;-&quot;??_);_(@_)">
                  <c:v>81734.62</c:v>
                </c:pt>
                <c:pt idx="11" formatCode="_(&quot;$&quot;* #,##0_);_(&quot;$&quot;* \(#,##0\);_(&quot;$&quot;* &quot;-&quot;??_);_(@_)">
                  <c:v>88667.71</c:v>
                </c:pt>
                <c:pt idx="12" formatCode="#,##0">
                  <c:v>87538.13</c:v>
                </c:pt>
                <c:pt idx="13" formatCode="General">
                  <c:v>74846</c:v>
                </c:pt>
              </c:numCache>
            </c:numRef>
          </c:val>
          <c:extLst>
            <c:ext xmlns:c16="http://schemas.microsoft.com/office/drawing/2014/chart" uri="{C3380CC4-5D6E-409C-BE32-E72D297353CC}">
              <c16:uniqueId val="{00000002-C149-4F57-AEDE-2B10DA66445F}"/>
            </c:ext>
          </c:extLst>
        </c:ser>
        <c:ser>
          <c:idx val="3"/>
          <c:order val="3"/>
          <c:tx>
            <c:strRef>
              <c:f>'[Chart in Microsoft PowerPoint]Trends 04-11'!$A$6</c:f>
              <c:strCache>
                <c:ptCount val="1"/>
                <c:pt idx="0">
                  <c:v>Dental</c:v>
                </c:pt>
              </c:strCache>
            </c:strRef>
          </c:tx>
          <c:spPr>
            <a:solidFill>
              <a:srgbClr val="FF0000"/>
            </a:solidFill>
          </c:spPr>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04-11'!$B$6:$O$6</c:f>
              <c:numCache>
                <c:formatCode>#,##0.00</c:formatCode>
                <c:ptCount val="14"/>
                <c:pt idx="0">
                  <c:v>55551</c:v>
                </c:pt>
                <c:pt idx="1">
                  <c:v>59498</c:v>
                </c:pt>
                <c:pt idx="2">
                  <c:v>64305</c:v>
                </c:pt>
                <c:pt idx="3">
                  <c:v>66974</c:v>
                </c:pt>
                <c:pt idx="4" formatCode="_(&quot;$&quot;* #,##0_);_(&quot;$&quot;* \(#,##0\);_(&quot;$&quot;* &quot;-&quot;??_);_(@_)">
                  <c:v>71775</c:v>
                </c:pt>
                <c:pt idx="5" formatCode="_(&quot;$&quot;* #,##0_);_(&quot;$&quot;* \(#,##0\);_(&quot;$&quot;* &quot;-&quot;??_);_(@_)">
                  <c:v>72476</c:v>
                </c:pt>
                <c:pt idx="6" formatCode="_(&quot;$&quot;* #,##0_);_(&quot;$&quot;* \(#,##0\);_(&quot;$&quot;* &quot;-&quot;??_);_(@_)">
                  <c:v>76322</c:v>
                </c:pt>
                <c:pt idx="7" formatCode="_(&quot;$&quot;* #,##0_);_(&quot;$&quot;* \(#,##0\);_(&quot;$&quot;* &quot;-&quot;??_);_(@_)">
                  <c:v>82044</c:v>
                </c:pt>
                <c:pt idx="8" formatCode="_(&quot;$&quot;* #,##0_);_(&quot;$&quot;* \(#,##0\);_(&quot;$&quot;* &quot;-&quot;??_);_(@_)">
                  <c:v>84085</c:v>
                </c:pt>
                <c:pt idx="9" formatCode="_(&quot;$&quot;* #,##0_);_(&quot;$&quot;* \(#,##0\);_(&quot;$&quot;* &quot;-&quot;??_);_(@_)">
                  <c:v>83398</c:v>
                </c:pt>
                <c:pt idx="10" formatCode="_(&quot;$&quot;* #,##0_);_(&quot;$&quot;* \(#,##0\);_(&quot;$&quot;* &quot;-&quot;??_);_(@_)">
                  <c:v>83116</c:v>
                </c:pt>
                <c:pt idx="11" formatCode="_(&quot;$&quot;* #,##0_);_(&quot;$&quot;* \(#,##0\);_(&quot;$&quot;* &quot;-&quot;??_);_(@_)">
                  <c:v>85154</c:v>
                </c:pt>
                <c:pt idx="12" formatCode="#,##0">
                  <c:v>84818</c:v>
                </c:pt>
                <c:pt idx="13" formatCode="General">
                  <c:v>91830</c:v>
                </c:pt>
              </c:numCache>
            </c:numRef>
          </c:val>
          <c:extLst>
            <c:ext xmlns:c16="http://schemas.microsoft.com/office/drawing/2014/chart" uri="{C3380CC4-5D6E-409C-BE32-E72D297353CC}">
              <c16:uniqueId val="{00000003-C149-4F57-AEDE-2B10DA66445F}"/>
            </c:ext>
          </c:extLst>
        </c:ser>
        <c:ser>
          <c:idx val="4"/>
          <c:order val="4"/>
          <c:tx>
            <c:strRef>
              <c:f>'[Chart in Microsoft PowerPoint]Trends 04-11'!$A$7</c:f>
              <c:strCache>
                <c:ptCount val="1"/>
                <c:pt idx="0">
                  <c:v>Trauma-related disorders</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04-11'!$B$7:$O$7</c:f>
            </c:numRef>
          </c:val>
          <c:extLst>
            <c:ext xmlns:c16="http://schemas.microsoft.com/office/drawing/2014/chart" uri="{C3380CC4-5D6E-409C-BE32-E72D297353CC}">
              <c16:uniqueId val="{00000004-C149-4F57-AEDE-2B10DA66445F}"/>
            </c:ext>
          </c:extLst>
        </c:ser>
        <c:ser>
          <c:idx val="5"/>
          <c:order val="5"/>
          <c:tx>
            <c:strRef>
              <c:f>'[Chart in Microsoft PowerPoint]Trends 04-11'!$A$8</c:f>
              <c:strCache>
                <c:ptCount val="1"/>
                <c:pt idx="0">
                  <c:v>Mental disorders</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04-11'!$B$8:$O$8</c:f>
            </c:numRef>
          </c:val>
          <c:extLst>
            <c:ext xmlns:c16="http://schemas.microsoft.com/office/drawing/2014/chart" uri="{C3380CC4-5D6E-409C-BE32-E72D297353CC}">
              <c16:uniqueId val="{00000005-C149-4F57-AEDE-2B10DA66445F}"/>
            </c:ext>
          </c:extLst>
        </c:ser>
        <c:ser>
          <c:idx val="6"/>
          <c:order val="6"/>
          <c:tx>
            <c:strRef>
              <c:f>'[Chart in Microsoft PowerPoint]Trends 04-11'!$A$9</c:f>
              <c:strCache>
                <c:ptCount val="1"/>
                <c:pt idx="0">
                  <c:v>Osteoarthritis</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04-11'!$B$9:$O$9</c:f>
            </c:numRef>
          </c:val>
          <c:extLst>
            <c:ext xmlns:c16="http://schemas.microsoft.com/office/drawing/2014/chart" uri="{C3380CC4-5D6E-409C-BE32-E72D297353CC}">
              <c16:uniqueId val="{00000006-C149-4F57-AEDE-2B10DA66445F}"/>
            </c:ext>
          </c:extLst>
        </c:ser>
        <c:ser>
          <c:idx val="7"/>
          <c:order val="7"/>
          <c:tx>
            <c:strRef>
              <c:f>'[Chart in Microsoft PowerPoint]Trends 04-11'!$A$10</c:f>
              <c:strCache>
                <c:ptCount val="1"/>
                <c:pt idx="0">
                  <c:v>COPD, asthma</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04-11'!$B$10:$O$10</c:f>
              <c:numCache>
                <c:formatCode>#,##0.00</c:formatCode>
                <c:ptCount val="14"/>
                <c:pt idx="0">
                  <c:v>36487.99</c:v>
                </c:pt>
                <c:pt idx="1">
                  <c:v>44404.43</c:v>
                </c:pt>
                <c:pt idx="2">
                  <c:v>45262.78</c:v>
                </c:pt>
                <c:pt idx="3">
                  <c:v>46025.36</c:v>
                </c:pt>
                <c:pt idx="4" formatCode="_(&quot;$&quot;* #,##0_);_(&quot;$&quot;* \(#,##0\);_(&quot;$&quot;* &quot;-&quot;??_);_(@_)">
                  <c:v>48689.94</c:v>
                </c:pt>
                <c:pt idx="5" formatCode="_(&quot;$&quot;* #,##0_);_(&quot;$&quot;* \(#,##0\);_(&quot;$&quot;* &quot;-&quot;??_);_(@_)">
                  <c:v>53815.33</c:v>
                </c:pt>
                <c:pt idx="6" formatCode="_(&quot;$&quot;* #,##0_);_(&quot;$&quot;* \(#,##0\);_(&quot;$&quot;* &quot;-&quot;??_);_(@_)">
                  <c:v>51320.26</c:v>
                </c:pt>
                <c:pt idx="7" formatCode="_(&quot;$&quot;* #,##0_);_(&quot;$&quot;* \(#,##0\);_(&quot;$&quot;* &quot;-&quot;??_);_(@_)">
                  <c:v>51085.14</c:v>
                </c:pt>
                <c:pt idx="8" formatCode="_(&quot;$&quot;* #,##0_);_(&quot;$&quot;* \(#,##0\);_(&quot;$&quot;* &quot;-&quot;??_);_(@_)">
                  <c:v>53698.83</c:v>
                </c:pt>
                <c:pt idx="9" formatCode="_(&quot;$&quot;* #,##0_);_(&quot;$&quot;* \(#,##0\);_(&quot;$&quot;* &quot;-&quot;??_);_(@_)">
                  <c:v>64162.66</c:v>
                </c:pt>
                <c:pt idx="10" formatCode="_(&quot;$&quot;* #,##0_);_(&quot;$&quot;* \(#,##0\);_(&quot;$&quot;* &quot;-&quot;??_);_(@_)">
                  <c:v>63782.99</c:v>
                </c:pt>
                <c:pt idx="11" formatCode="_(&quot;$&quot;* #,##0_);_(&quot;$&quot;* \(#,##0\);_(&quot;$&quot;* &quot;-&quot;??_);_(@_)">
                  <c:v>75183.13</c:v>
                </c:pt>
                <c:pt idx="12" formatCode="#,##0">
                  <c:v>75906.33</c:v>
                </c:pt>
                <c:pt idx="13" formatCode="General">
                  <c:v>71504</c:v>
                </c:pt>
              </c:numCache>
            </c:numRef>
          </c:val>
          <c:extLst>
            <c:ext xmlns:c16="http://schemas.microsoft.com/office/drawing/2014/chart" uri="{C3380CC4-5D6E-409C-BE32-E72D297353CC}">
              <c16:uniqueId val="{00000007-C149-4F57-AEDE-2B10DA66445F}"/>
            </c:ext>
          </c:extLst>
        </c:ser>
        <c:ser>
          <c:idx val="8"/>
          <c:order val="8"/>
          <c:tx>
            <c:strRef>
              <c:f>'[Chart in Microsoft PowerPoint]Trends 04-11'!$A$11</c:f>
              <c:strCache>
                <c:ptCount val="1"/>
                <c:pt idx="0">
                  <c:v>Diabetes mellitus</c:v>
                </c:pt>
              </c:strCache>
            </c:strRef>
          </c:tx>
          <c:invertIfNegative val="0"/>
          <c:cat>
            <c:strRef>
              <c:f>'[Chart in Microsoft PowerPoint]Trends 04-11'!$B$2:$O$2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'[Chart in Microsoft PowerPoint]Trends 04-11'!$B$11:$O$11</c:f>
              <c:numCache>
                <c:formatCode>#,##0.00</c:formatCode>
                <c:ptCount val="14"/>
                <c:pt idx="0">
                  <c:v>18288.12</c:v>
                </c:pt>
                <c:pt idx="1">
                  <c:v>25840.95</c:v>
                </c:pt>
                <c:pt idx="2">
                  <c:v>27279.53</c:v>
                </c:pt>
                <c:pt idx="3">
                  <c:v>28320.35</c:v>
                </c:pt>
                <c:pt idx="4" formatCode="_(&quot;$&quot;* #,##0_);_(&quot;$&quot;* \(#,##0\);_(&quot;$&quot;* &quot;-&quot;??_);_(@_)">
                  <c:v>30702.76</c:v>
                </c:pt>
                <c:pt idx="5" formatCode="_(&quot;$&quot;* #,##0_);_(&quot;$&quot;* \(#,##0\);_(&quot;$&quot;* &quot;-&quot;??_);_(@_)">
                  <c:v>34288.36</c:v>
                </c:pt>
                <c:pt idx="6" formatCode="_(&quot;$&quot;* #,##0_);_(&quot;$&quot;* \(#,##0\);_(&quot;$&quot;* &quot;-&quot;??_);_(@_)">
                  <c:v>48341.2</c:v>
                </c:pt>
                <c:pt idx="7" formatCode="_(&quot;$&quot;* #,##0_);_(&quot;$&quot;* \(#,##0\);_(&quot;$&quot;* &quot;-&quot;??_);_(@_)">
                  <c:v>41181.71</c:v>
                </c:pt>
                <c:pt idx="8" formatCode="_(&quot;$&quot;* #,##0_);_(&quot;$&quot;* \(#,##0\);_(&quot;$&quot;* &quot;-&quot;??_);_(@_)">
                  <c:v>45895.05</c:v>
                </c:pt>
                <c:pt idx="9" formatCode="_(&quot;$&quot;* #,##0_);_(&quot;$&quot;* \(#,##0\);_(&quot;$&quot;* &quot;-&quot;??_);_(@_)">
                  <c:v>40604.85</c:v>
                </c:pt>
                <c:pt idx="10" formatCode="_(&quot;$&quot;* #,##0_);_(&quot;$&quot;* \(#,##0\);_(&quot;$&quot;* &quot;-&quot;??_);_(@_)">
                  <c:v>51310.57</c:v>
                </c:pt>
                <c:pt idx="11" formatCode="_(&quot;$&quot;* #,##0_);_(&quot;$&quot;* \(#,##0\);_(&quot;$&quot;* &quot;-&quot;??_);_(@_)">
                  <c:v>55224.03</c:v>
                </c:pt>
                <c:pt idx="12" formatCode="#,##0">
                  <c:v>59249.1</c:v>
                </c:pt>
                <c:pt idx="13" formatCode="General">
                  <c:v>63069</c:v>
                </c:pt>
              </c:numCache>
            </c:numRef>
          </c:val>
          <c:extLst>
            <c:ext xmlns:c16="http://schemas.microsoft.com/office/drawing/2014/chart" uri="{C3380CC4-5D6E-409C-BE32-E72D297353CC}">
              <c16:uniqueId val="{00000008-C149-4F57-AEDE-2B10DA66445F}"/>
            </c:ext>
          </c:extLst>
        </c:ser>
        <c:dLbls>
          <c:showLegendKey val="0"/>
          <c:showVal val="0"/>
          <c:showCatName val="0"/>
          <c:showSerName val="0"/>
          <c:showPercent val="0"/>
          <c:showBubbleSize val="0"/>
        </c:dLbls>
        <c:gapWidth val="150"/>
        <c:axId val="46162688"/>
        <c:axId val="46164224"/>
      </c:barChart>
      <c:catAx>
        <c:axId val="46162688"/>
        <c:scaling>
          <c:orientation val="minMax"/>
        </c:scaling>
        <c:delete val="0"/>
        <c:axPos val="b"/>
        <c:numFmt formatCode="General" sourceLinked="0"/>
        <c:majorTickMark val="out"/>
        <c:minorTickMark val="none"/>
        <c:tickLblPos val="nextTo"/>
        <c:crossAx val="46164224"/>
        <c:crosses val="autoZero"/>
        <c:auto val="1"/>
        <c:lblAlgn val="ctr"/>
        <c:lblOffset val="100"/>
        <c:noMultiLvlLbl val="0"/>
      </c:catAx>
      <c:valAx>
        <c:axId val="46164224"/>
        <c:scaling>
          <c:orientation val="minMax"/>
          <c:max val="120000"/>
        </c:scaling>
        <c:delete val="0"/>
        <c:axPos val="l"/>
        <c:majorGridlines/>
        <c:numFmt formatCode="#,##0" sourceLinked="0"/>
        <c:majorTickMark val="out"/>
        <c:minorTickMark val="none"/>
        <c:tickLblPos val="nextTo"/>
        <c:crossAx val="46162688"/>
        <c:crosses val="autoZero"/>
        <c:crossBetween val="between"/>
        <c:majorUnit val="10000"/>
      </c:valAx>
    </c:plotArea>
    <c:legend>
      <c:legendPos val="t"/>
      <c:overlay val="0"/>
      <c:txPr>
        <a:bodyPr/>
        <a:lstStyle/>
        <a:p>
          <a:pPr>
            <a:defRPr sz="1400"/>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0.08354</cdr:x>
      <cdr:y>0.35228</cdr:y>
    </cdr:from>
    <cdr:to>
      <cdr:x>0.57439</cdr:x>
      <cdr:y>0.56495</cdr:y>
    </cdr:to>
    <cdr:cxnSp macro="">
      <cdr:nvCxnSpPr>
        <cdr:cNvPr id="2" name="Straight Arrow Connector 1"/>
        <cdr:cNvCxnSpPr/>
      </cdr:nvCxnSpPr>
      <cdr:spPr>
        <a:xfrm xmlns:a="http://schemas.openxmlformats.org/drawingml/2006/main" flipV="1">
          <a:off x="750556" y="1830203"/>
          <a:ext cx="4410075" cy="110490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0.57668</cdr:x>
      <cdr:y>0.34714</cdr:y>
    </cdr:from>
    <cdr:to>
      <cdr:x>0.91834</cdr:x>
      <cdr:y>0.35475</cdr:y>
    </cdr:to>
    <cdr:cxnSp macro="">
      <cdr:nvCxnSpPr>
        <cdr:cNvPr id="3" name="Straight Arrow Connector 2"/>
        <cdr:cNvCxnSpPr/>
      </cdr:nvCxnSpPr>
      <cdr:spPr>
        <a:xfrm xmlns:a="http://schemas.openxmlformats.org/drawingml/2006/main" flipV="1">
          <a:off x="5181230" y="1803510"/>
          <a:ext cx="3069635" cy="3954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pPr/>
              <a:t>3/2/2017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pPr/>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pPr/>
              <a:t>3/2/2017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pPr/>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2011 the Congressional Budget Office projected health care costs as the single largest threat to the federal budget</a:t>
            </a:r>
          </a:p>
          <a:p>
            <a:r>
              <a:rPr lang="en-US" dirty="0"/>
              <a:t>The Health Care System</a:t>
            </a:r>
          </a:p>
          <a:p>
            <a:r>
              <a:rPr lang="en-US" dirty="0"/>
              <a:t>Is too expensive, threatens the economy</a:t>
            </a:r>
          </a:p>
          <a:p>
            <a:r>
              <a:rPr lang="en-US" dirty="0"/>
              <a:t>Does not achieve the best health for the money</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a:t>
            </a:fld>
            <a:endParaRPr lang="en-US"/>
          </a:p>
        </p:txBody>
      </p:sp>
    </p:spTree>
    <p:extLst>
      <p:ext uri="{BB962C8B-B14F-4D97-AF65-F5344CB8AC3E}">
        <p14:creationId xmlns:p14="http://schemas.microsoft.com/office/powerpoint/2010/main" val="182755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sz="1400" dirty="0"/>
              <a:t>The overarching objective of the LAN is to encourage alignment between and within the public and private sectors as the health care system moves away from traditional FFS payment. Consistent with this objective, the Work Group recommends that, over time, </a:t>
            </a:r>
            <a:r>
              <a:rPr lang="en-US" sz="1400" b="1" dirty="0"/>
              <a:t>public and private health plans should move concertedly toward APMs in Categories 3 and 4. </a:t>
            </a:r>
            <a:r>
              <a:rPr lang="en-US" sz="1400" dirty="0"/>
              <a:t>The Work Group recognizes that market forces have led to different levels of delivery system organization and integration, and to differing capabilities with regard to the necessary investments in infrastructure and management to advance to more robust population health payments. Therefore, APMs in </a:t>
            </a:r>
            <a:r>
              <a:rPr lang="en-US" sz="1400" b="1" dirty="0"/>
              <a:t>Categories 3 and 4 will not be readily achievable in every market </a:t>
            </a:r>
            <a:r>
              <a:rPr lang="en-US" sz="1400" dirty="0"/>
              <a:t>and for every patient population, and the Work Group anticipates that some regional markets may be slower to make the transition to Categories 3 and 4.</a:t>
            </a:r>
          </a:p>
          <a:p>
            <a:pPr>
              <a:defRPr/>
            </a:pPr>
            <a:endParaRPr lang="en-US" sz="1400" dirty="0"/>
          </a:p>
          <a:p>
            <a:pPr>
              <a:defRPr/>
            </a:pPr>
            <a:r>
              <a:rPr lang="en-US" sz="1400" dirty="0"/>
              <a:t>In the figure above, the size of the various circles represents allocations (either in terms of members/beneficiaries, providers, or dollars) in various types of APMs. As the "bubble chart," as we call it, illustrates, payments shift over time from Categories 1 and 2 into Categories 3 and 4. Also, the Work Group expects that over time, APMs within a particular category will increase provider risk and innovation, make a greater impact on quality and cost performance, increase integration and coordination in delivery systems, and, ultimately, result in more patient-centered care. The figure also implies that overall spending will diminish over time. For example, compared with present Category 3B APMs, future Category 3B APMs will employ larger risk corridors and more extensive sets of quality measures; they will offer further opportunities for providers to develop innovative delivery models; and, they will provide additional support for coordinating care across multiple providers. For the reasons discussed above, the Work Group believes that these advancements will also result in more person-centered care.</a:t>
            </a:r>
          </a:p>
          <a:p>
            <a:pPr>
              <a:defRPr/>
            </a:pPr>
            <a:endParaRPr lang="en-US" sz="1400" dirty="0"/>
          </a:p>
          <a:p>
            <a:pPr>
              <a:defRPr/>
            </a:pPr>
            <a:r>
              <a:rPr lang="en-US" sz="1400" b="1" dirty="0"/>
              <a:t>Caution: </a:t>
            </a:r>
            <a:r>
              <a:rPr lang="en-US" sz="1400" dirty="0"/>
              <a:t>Values displayed in the graphic are not precise, nor are they intended to lay out specific targets for health care reform.</a:t>
            </a:r>
          </a:p>
          <a:p>
            <a:pPr>
              <a:defRPr/>
            </a:pPr>
            <a:endParaRPr lang="en-US" sz="140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825" indent="-292100">
              <a:defRPr>
                <a:solidFill>
                  <a:schemeClr val="tx1"/>
                </a:solidFill>
                <a:latin typeface="Arial" panose="020B0604020202020204" pitchFamily="34" charset="0"/>
                <a:ea typeface="MS PGothic" panose="020B0600070205080204" pitchFamily="34" charset="-128"/>
              </a:defRPr>
            </a:lvl2pPr>
            <a:lvl3pPr marL="1168400" indent="-233363">
              <a:defRPr>
                <a:solidFill>
                  <a:schemeClr val="tx1"/>
                </a:solidFill>
                <a:latin typeface="Arial" panose="020B0604020202020204" pitchFamily="34" charset="0"/>
                <a:ea typeface="MS PGothic" panose="020B0600070205080204" pitchFamily="34" charset="-128"/>
              </a:defRPr>
            </a:lvl3pPr>
            <a:lvl4pPr marL="1635125" indent="-233363">
              <a:defRPr>
                <a:solidFill>
                  <a:schemeClr val="tx1"/>
                </a:solidFill>
                <a:latin typeface="Arial" panose="020B0604020202020204" pitchFamily="34" charset="0"/>
                <a:ea typeface="MS PGothic" panose="020B0600070205080204" pitchFamily="34" charset="-128"/>
              </a:defRPr>
            </a:lvl4pPr>
            <a:lvl5pPr marL="2103438" indent="-233363">
              <a:defRPr>
                <a:solidFill>
                  <a:schemeClr val="tx1"/>
                </a:solidFill>
                <a:latin typeface="Arial" panose="020B0604020202020204" pitchFamily="34" charset="0"/>
                <a:ea typeface="MS PGothic" panose="020B0600070205080204" pitchFamily="34" charset="-128"/>
              </a:defRPr>
            </a:lvl5pPr>
            <a:lvl6pPr marL="25606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78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50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322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14A7275-1C37-4881-883A-027AC0E6B0BF}"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19428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over volume</a:t>
            </a:r>
          </a:p>
        </p:txBody>
      </p:sp>
      <p:sp>
        <p:nvSpPr>
          <p:cNvPr id="4" name="Slide Number Placeholder 3"/>
          <p:cNvSpPr>
            <a:spLocks noGrp="1"/>
          </p:cNvSpPr>
          <p:nvPr>
            <p:ph type="sldNum" sz="quarter" idx="10"/>
          </p:nvPr>
        </p:nvSpPr>
        <p:spPr/>
        <p:txBody>
          <a:bodyPr/>
          <a:lstStyle/>
          <a:p>
            <a:fld id="{2452ED02-0338-4E69-B74F-38BE0F2DFBDD}" type="slidenum">
              <a:rPr lang="en-US" smtClean="0"/>
              <a:t>16</a:t>
            </a:fld>
            <a:endParaRPr lang="en-US"/>
          </a:p>
        </p:txBody>
      </p:sp>
    </p:spTree>
    <p:extLst>
      <p:ext uri="{BB962C8B-B14F-4D97-AF65-F5344CB8AC3E}">
        <p14:creationId xmlns:p14="http://schemas.microsoft.com/office/powerpoint/2010/main" val="222783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D018-4970-45FA-B3F7-E6957E291F29}" type="slidenum">
              <a:rPr lang="en-US" smtClean="0"/>
              <a:t>17</a:t>
            </a:fld>
            <a:endParaRPr lang="en-US"/>
          </a:p>
        </p:txBody>
      </p:sp>
    </p:spTree>
    <p:extLst>
      <p:ext uri="{BB962C8B-B14F-4D97-AF65-F5344CB8AC3E}">
        <p14:creationId xmlns:p14="http://schemas.microsoft.com/office/powerpoint/2010/main" val="294058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954213" y="350838"/>
            <a:ext cx="2554287"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702628" y="2416033"/>
            <a:ext cx="5621020" cy="6197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000"/>
              <a:t>RISK THAT BUSINESSES</a:t>
            </a:r>
            <a:r>
              <a:rPr lang="en-US" altLang="en-US" sz="1000" baseline="0"/>
              <a:t> ARE WILLING TO TAKE.</a:t>
            </a:r>
            <a:endParaRPr lang="en-US" altLang="en-US" sz="1000"/>
          </a:p>
          <a:p>
            <a:pPr>
              <a:lnSpc>
                <a:spcPct val="80000"/>
              </a:lnSpc>
            </a:pPr>
            <a:endParaRPr lang="en-US" altLang="en-US" sz="1000" dirty="0"/>
          </a:p>
          <a:p>
            <a:pPr>
              <a:lnSpc>
                <a:spcPct val="80000"/>
              </a:lnSpc>
            </a:pPr>
            <a:r>
              <a:rPr lang="en-US" altLang="en-US" sz="1000" dirty="0"/>
              <a:t>The Framework was established to: [read bullets]</a:t>
            </a:r>
          </a:p>
          <a:p>
            <a:pPr marL="0" lvl="1" indent="0">
              <a:buFont typeface="Arial" panose="020B0604020202020204" pitchFamily="34" charset="0"/>
              <a:buNone/>
              <a:defRPr/>
            </a:pPr>
            <a:endParaRPr lang="en-US" i="1" dirty="0">
              <a:latin typeface="+mn-lt"/>
            </a:endParaRPr>
          </a:p>
          <a:p>
            <a:pPr lvl="1">
              <a:defRPr/>
            </a:pPr>
            <a:r>
              <a:rPr lang="en-US" b="1" dirty="0">
                <a:solidFill>
                  <a:schemeClr val="accent3"/>
                </a:solidFill>
              </a:rPr>
              <a:t>Serves as the foundation </a:t>
            </a:r>
            <a:r>
              <a:rPr lang="en-US" dirty="0">
                <a:latin typeface="+mn-lt"/>
              </a:rPr>
              <a:t>for generating evidence about what works and lessons learned </a:t>
            </a:r>
          </a:p>
          <a:p>
            <a:pPr lvl="1">
              <a:defRPr/>
            </a:pPr>
            <a:r>
              <a:rPr lang="en-US" b="1" dirty="0">
                <a:solidFill>
                  <a:schemeClr val="accent3"/>
                </a:solidFill>
              </a:rPr>
              <a:t>Provides a road map </a:t>
            </a:r>
            <a:r>
              <a:rPr lang="en-US" dirty="0">
                <a:latin typeface="+mn-lt"/>
              </a:rPr>
              <a:t>for payment reform capable of supporting the delivery of person-centered care </a:t>
            </a:r>
          </a:p>
          <a:p>
            <a:pPr lvl="1">
              <a:defRPr/>
            </a:pPr>
            <a:r>
              <a:rPr lang="en-US" b="1" dirty="0">
                <a:solidFill>
                  <a:schemeClr val="accent3"/>
                </a:solidFill>
              </a:rPr>
              <a:t>Acts as a "gauge" for measuring progress </a:t>
            </a:r>
            <a:r>
              <a:rPr lang="en-US" dirty="0">
                <a:latin typeface="+mn-lt"/>
              </a:rPr>
              <a:t>toward adoption of alternative payment models</a:t>
            </a:r>
          </a:p>
          <a:p>
            <a:pPr lvl="1">
              <a:defRPr/>
            </a:pPr>
            <a:r>
              <a:rPr lang="en-US" b="1" dirty="0">
                <a:solidFill>
                  <a:schemeClr val="accent3"/>
                </a:solidFill>
              </a:rPr>
              <a:t>Establishes a common nomenclature and a set of conventions </a:t>
            </a:r>
            <a:r>
              <a:rPr lang="en-US" dirty="0">
                <a:latin typeface="+mn-lt"/>
              </a:rPr>
              <a:t>that will facilitate discussions within and across stakeholder communities </a:t>
            </a:r>
            <a:endParaRPr lang="en-US" altLang="en-US" sz="1000" dirty="0"/>
          </a:p>
          <a:p>
            <a:pPr>
              <a:lnSpc>
                <a:spcPct val="80000"/>
              </a:lnSpc>
            </a:pPr>
            <a:endParaRPr lang="en-US" altLang="en-US" sz="1000" dirty="0"/>
          </a:p>
          <a:p>
            <a:pPr>
              <a:lnSpc>
                <a:spcPct val="80000"/>
              </a:lnSpc>
            </a:pPr>
            <a:r>
              <a:rPr lang="en-US" altLang="en-US" sz="1000" dirty="0"/>
              <a:t>The framework builds on the CMS proposed framework, which includes a trajectory of categories, with Category 1, fee for service without a link to quality, being the predominant model today –  and a progression to Category 4, which includes population-based payment models. </a:t>
            </a:r>
          </a:p>
          <a:p>
            <a:pPr>
              <a:lnSpc>
                <a:spcPct val="80000"/>
              </a:lnSpc>
            </a:pPr>
            <a:endParaRPr lang="en-US" altLang="en-US" sz="1000" dirty="0"/>
          </a:p>
          <a:p>
            <a:pPr>
              <a:lnSpc>
                <a:spcPct val="80000"/>
              </a:lnSpc>
            </a:pPr>
            <a:r>
              <a:rPr lang="en-US" altLang="en-US" sz="1000" dirty="0"/>
              <a:t>It is important when we discuss the framework to understand what the framework “is” and what it “is not.”</a:t>
            </a:r>
          </a:p>
          <a:p>
            <a:pPr>
              <a:lnSpc>
                <a:spcPct val="80000"/>
              </a:lnSpc>
              <a:buFontTx/>
              <a:buChar char="•"/>
            </a:pPr>
            <a:r>
              <a:rPr lang="en-US" altLang="en-US" sz="1000" dirty="0"/>
              <a:t>The framework </a:t>
            </a:r>
            <a:r>
              <a:rPr lang="en-US" altLang="en-US" sz="1000" u="sng" dirty="0"/>
              <a:t>is</a:t>
            </a:r>
            <a:r>
              <a:rPr lang="en-US" altLang="en-US" sz="1000" dirty="0"/>
              <a:t> a MODEL for categorizing payment models</a:t>
            </a:r>
          </a:p>
          <a:p>
            <a:pPr>
              <a:lnSpc>
                <a:spcPct val="80000"/>
              </a:lnSpc>
              <a:buFontTx/>
              <a:buChar char="•"/>
            </a:pPr>
            <a:r>
              <a:rPr lang="en-US" altLang="en-US" sz="1000" dirty="0"/>
              <a:t>The framework is </a:t>
            </a:r>
            <a:r>
              <a:rPr lang="en-US" altLang="en-US" sz="1000" u="sng" dirty="0"/>
              <a:t>not</a:t>
            </a:r>
            <a:r>
              <a:rPr lang="en-US" altLang="en-US" sz="1000" dirty="0"/>
              <a:t> a tool for establishing categories of delivery systems</a:t>
            </a:r>
          </a:p>
          <a:p>
            <a:pPr>
              <a:lnSpc>
                <a:spcPct val="80000"/>
              </a:lnSpc>
              <a:buFontTx/>
              <a:buChar char="•"/>
            </a:pPr>
            <a:endParaRPr lang="en-US" altLang="en-US" sz="1000" dirty="0"/>
          </a:p>
          <a:p>
            <a:pPr>
              <a:lnSpc>
                <a:spcPct val="80000"/>
              </a:lnSpc>
            </a:pPr>
            <a:r>
              <a:rPr lang="en-US" altLang="en-US" sz="1000" dirty="0"/>
              <a:t>It is also </a:t>
            </a:r>
            <a:r>
              <a:rPr lang="en-US" altLang="en-US" sz="1000" u="sng" dirty="0"/>
              <a:t>not</a:t>
            </a:r>
            <a:r>
              <a:rPr lang="en-US" altLang="en-US" sz="1000" dirty="0"/>
              <a:t> the Work Group’s intention to determine which model is the best model to follow.  The framework is meant to allow for evolution and innovation in the field while driving toward value-based payments.</a:t>
            </a:r>
          </a:p>
          <a:p>
            <a:pPr>
              <a:lnSpc>
                <a:spcPct val="80000"/>
              </a:lnSpc>
            </a:pPr>
            <a:endParaRPr lang="en-US" altLang="en-US" sz="1000" dirty="0"/>
          </a:p>
          <a:p>
            <a:pPr>
              <a:lnSpc>
                <a:spcPct val="80000"/>
              </a:lnSpc>
            </a:pPr>
            <a:r>
              <a:rPr lang="en-US" altLang="en-US" sz="1000" b="1" i="1" dirty="0"/>
              <a:t>Category 1: </a:t>
            </a:r>
            <a:r>
              <a:rPr lang="en-US" altLang="en-US" sz="1000" dirty="0"/>
              <a:t>Payment models classified as Category 1 use traditional FFS payments (i.e., payments that are made for units of service) that are not adjusted to account for infrastructure investments, provider reporting of quality data, or provider performance on cost and quality metrics. </a:t>
            </a:r>
          </a:p>
          <a:p>
            <a:pPr>
              <a:lnSpc>
                <a:spcPct val="80000"/>
              </a:lnSpc>
            </a:pPr>
            <a:endParaRPr lang="en-US" altLang="en-US" sz="1000" dirty="0"/>
          </a:p>
          <a:p>
            <a:pPr>
              <a:lnSpc>
                <a:spcPct val="80000"/>
              </a:lnSpc>
            </a:pPr>
            <a:r>
              <a:rPr lang="en-US" altLang="en-US" sz="1000" b="1" i="1" dirty="0"/>
              <a:t>Category 2: </a:t>
            </a:r>
            <a:r>
              <a:rPr lang="en-US" altLang="en-US" sz="1000" dirty="0"/>
              <a:t>Payment models classified as Category 2 use traditional FFS payments (i.e., payments that are made for units of service), but these payments are subsequently adjusted based on infrastructure investments to improve clinical services, providers reporting quality data, and/or providers performance on cost and quality metrics. Category 2 includes four subcategories:</a:t>
            </a:r>
          </a:p>
          <a:p>
            <a:pPr>
              <a:lnSpc>
                <a:spcPct val="80000"/>
              </a:lnSpc>
              <a:buFontTx/>
              <a:buChar char="•"/>
            </a:pPr>
            <a:r>
              <a:rPr lang="en-US" altLang="en-US" sz="1000" dirty="0"/>
              <a:t>Payments placed in </a:t>
            </a:r>
            <a:r>
              <a:rPr lang="en-US" altLang="en-US" sz="1000" b="1" dirty="0"/>
              <a:t>Category 2A</a:t>
            </a:r>
            <a:r>
              <a:rPr lang="en-US" altLang="en-US" sz="1000" dirty="0"/>
              <a:t> involve payments for infrastructure investments that can improve the quality of patient care.</a:t>
            </a:r>
          </a:p>
          <a:p>
            <a:pPr>
              <a:lnSpc>
                <a:spcPct val="80000"/>
              </a:lnSpc>
              <a:buFontTx/>
              <a:buChar char="•"/>
            </a:pPr>
            <a:r>
              <a:rPr lang="en-US" altLang="en-US" sz="1000" dirty="0"/>
              <a:t>Payments placed in </a:t>
            </a:r>
            <a:r>
              <a:rPr lang="en-US" altLang="en-US" sz="1000" b="1" dirty="0"/>
              <a:t>Category 2B</a:t>
            </a:r>
            <a:r>
              <a:rPr lang="en-US" altLang="en-US" sz="1000" dirty="0"/>
              <a:t> provide positive or negative incentives to report quality data to the health plan and (preferably) to the public.</a:t>
            </a:r>
          </a:p>
          <a:p>
            <a:pPr>
              <a:lnSpc>
                <a:spcPct val="80000"/>
              </a:lnSpc>
              <a:buFontTx/>
              <a:buChar char="•"/>
            </a:pPr>
            <a:r>
              <a:rPr lang="en-US" altLang="en-US" sz="1000" dirty="0"/>
              <a:t>Payments are placed in </a:t>
            </a:r>
            <a:r>
              <a:rPr lang="en-US" altLang="en-US" sz="1000" b="1" dirty="0"/>
              <a:t>Category 2C</a:t>
            </a:r>
            <a:r>
              <a:rPr lang="en-US" altLang="en-US" sz="1000" dirty="0"/>
              <a:t> if they provide rewards for high performance on clinical quality measures.</a:t>
            </a:r>
          </a:p>
          <a:p>
            <a:pPr>
              <a:lnSpc>
                <a:spcPct val="80000"/>
              </a:lnSpc>
              <a:buFontTx/>
              <a:buChar char="•"/>
            </a:pPr>
            <a:r>
              <a:rPr lang="en-US" altLang="en-US" sz="1000" dirty="0"/>
              <a:t>Payments placed in </a:t>
            </a:r>
            <a:r>
              <a:rPr lang="en-US" altLang="en-US" sz="1000" b="1" dirty="0"/>
              <a:t>Category 2D</a:t>
            </a:r>
            <a:r>
              <a:rPr lang="en-US" altLang="en-US" sz="1000" dirty="0"/>
              <a:t> reward providers who perform well on quality metrics and penalize providers who do not perform well, thus providing a significant linkage between payment and quality.</a:t>
            </a:r>
          </a:p>
          <a:p>
            <a:pPr>
              <a:lnSpc>
                <a:spcPct val="80000"/>
              </a:lnSpc>
            </a:pPr>
            <a:endParaRPr lang="en-US" altLang="en-US" sz="1000" dirty="0"/>
          </a:p>
          <a:p>
            <a:pPr>
              <a:lnSpc>
                <a:spcPct val="80000"/>
              </a:lnSpc>
            </a:pPr>
            <a:r>
              <a:rPr lang="en-US" altLang="en-US" sz="1000" b="1" i="1" dirty="0"/>
              <a:t>APMs Built on Fee-for-Service Architecture (Category 3):</a:t>
            </a:r>
            <a:endParaRPr lang="en-US" altLang="en-US" sz="1000" b="1" dirty="0"/>
          </a:p>
          <a:p>
            <a:pPr>
              <a:lnSpc>
                <a:spcPct val="80000"/>
              </a:lnSpc>
            </a:pPr>
            <a:r>
              <a:rPr lang="en-US" altLang="en-US" sz="1000" dirty="0"/>
              <a:t>Payment models classified as Category 3 are based on a FFS architecture, while providing mechanisms for the effective management of a set of procedures, an episode of care, or all health services provided for individuals. </a:t>
            </a:r>
          </a:p>
          <a:p>
            <a:pPr>
              <a:lnSpc>
                <a:spcPct val="80000"/>
              </a:lnSpc>
            </a:pPr>
            <a:endParaRPr lang="en-US" altLang="en-US" sz="1000" dirty="0"/>
          </a:p>
          <a:p>
            <a:pPr>
              <a:lnSpc>
                <a:spcPct val="80000"/>
              </a:lnSpc>
            </a:pPr>
            <a:r>
              <a:rPr lang="en-US" altLang="en-US" sz="1000" dirty="0"/>
              <a:t>Episode-based and other types of bundled payments encourage care coordination because they cover a complete set of related services for a procedure that may be delivered by multiple providers. Clinical episode payments fall into Category 3 if they are tied to specific procedures, such as hip replacement or back surgery. Category 3 includes two subcategories:</a:t>
            </a:r>
          </a:p>
          <a:p>
            <a:pPr>
              <a:lnSpc>
                <a:spcPct val="80000"/>
              </a:lnSpc>
              <a:buFontTx/>
              <a:buChar char="•"/>
            </a:pPr>
            <a:r>
              <a:rPr lang="en-US" altLang="en-US" sz="1000" b="1" dirty="0"/>
              <a:t>Category 3A</a:t>
            </a:r>
            <a:r>
              <a:rPr lang="en-US" altLang="en-US" sz="1000" dirty="0"/>
              <a:t> gives providers an “upside” opportunity to share in the savings they generate.</a:t>
            </a:r>
          </a:p>
          <a:p>
            <a:pPr>
              <a:lnSpc>
                <a:spcPct val="80000"/>
              </a:lnSpc>
              <a:buFontTx/>
              <a:buChar char="•"/>
            </a:pPr>
            <a:r>
              <a:rPr lang="en-US" altLang="en-US" sz="1000" dirty="0"/>
              <a:t>Payments in </a:t>
            </a:r>
            <a:r>
              <a:rPr lang="en-US" altLang="en-US" sz="1000" b="1" dirty="0"/>
              <a:t>Category 3B</a:t>
            </a:r>
            <a:r>
              <a:rPr lang="en-US" altLang="en-US" sz="1000" dirty="0"/>
              <a:t> involve both upside gainsharing and downside risk based on performance on cost measures.</a:t>
            </a:r>
          </a:p>
          <a:p>
            <a:pPr>
              <a:lnSpc>
                <a:spcPct val="80000"/>
              </a:lnSpc>
            </a:pPr>
            <a:endParaRPr lang="en-US" altLang="en-US" sz="1000" dirty="0"/>
          </a:p>
          <a:p>
            <a:pPr>
              <a:lnSpc>
                <a:spcPct val="80000"/>
              </a:lnSpc>
            </a:pPr>
            <a:r>
              <a:rPr lang="en-US" altLang="en-US" sz="1000" b="1" i="1" dirty="0"/>
              <a:t>Population-Based Payment (Category 4):</a:t>
            </a:r>
            <a:endParaRPr lang="en-US" altLang="en-US" sz="1000" b="1" dirty="0"/>
          </a:p>
          <a:p>
            <a:pPr>
              <a:lnSpc>
                <a:spcPct val="80000"/>
              </a:lnSpc>
            </a:pPr>
            <a:r>
              <a:rPr lang="en-US" altLang="en-US" sz="1000" dirty="0"/>
              <a:t>Payment models classified as Category 4 involve population-based payments, structured in a manner that encourages providers to deliver well-coordinated, high-quality, person-level care within a defined (4A) or overall (4B) budget. Payments within Category 4 are intended to cover a wide range of preventive health, health maintenance, and health improvement services. Category 4 includes two subcategories:</a:t>
            </a:r>
          </a:p>
          <a:p>
            <a:pPr>
              <a:lnSpc>
                <a:spcPct val="80000"/>
              </a:lnSpc>
              <a:buFontTx/>
              <a:buChar char="•"/>
            </a:pPr>
            <a:r>
              <a:rPr lang="en-US" altLang="en-US" sz="1000" b="1" dirty="0"/>
              <a:t>Category 4A</a:t>
            </a:r>
            <a:r>
              <a:rPr lang="en-US" altLang="en-US" sz="1000" dirty="0"/>
              <a:t> payments are population-based, but they are limited to certain sets of condition-specific services (e.g., asthma, diabetes, or cancer), but they remain person-focused in the sense that they hold providers accountable for the total cost and quality of care related to that condition.</a:t>
            </a:r>
          </a:p>
          <a:p>
            <a:pPr>
              <a:lnSpc>
                <a:spcPct val="80000"/>
              </a:lnSpc>
              <a:buFontTx/>
              <a:buChar char="•"/>
            </a:pPr>
            <a:r>
              <a:rPr lang="en-US" altLang="en-US" sz="1000" dirty="0"/>
              <a:t>Payments in </a:t>
            </a:r>
            <a:r>
              <a:rPr lang="en-US" altLang="en-US" sz="1000" b="1" dirty="0"/>
              <a:t>Category 4B</a:t>
            </a:r>
            <a:r>
              <a:rPr lang="en-US" altLang="en-US" sz="1000" dirty="0"/>
              <a:t> are capitated or population-based for all of the individual’s health care needs. </a:t>
            </a:r>
          </a:p>
          <a:p>
            <a:pPr>
              <a:lnSpc>
                <a:spcPct val="80000"/>
              </a:lnSpc>
            </a:pPr>
            <a:endParaRPr lang="id-ID" altLang="en-US" sz="1000" dirty="0"/>
          </a:p>
          <a:p>
            <a:pPr>
              <a:lnSpc>
                <a:spcPct val="80000"/>
              </a:lnSpc>
            </a:pPr>
            <a:endParaRPr lang="en-US" altLang="en-US" sz="10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825" indent="-292100">
              <a:defRPr>
                <a:solidFill>
                  <a:schemeClr val="tx1"/>
                </a:solidFill>
                <a:latin typeface="Arial" panose="020B0604020202020204" pitchFamily="34" charset="0"/>
                <a:ea typeface="MS PGothic" panose="020B0600070205080204" pitchFamily="34" charset="-128"/>
              </a:defRPr>
            </a:lvl2pPr>
            <a:lvl3pPr marL="1168400" indent="-233363">
              <a:defRPr>
                <a:solidFill>
                  <a:schemeClr val="tx1"/>
                </a:solidFill>
                <a:latin typeface="Arial" panose="020B0604020202020204" pitchFamily="34" charset="0"/>
                <a:ea typeface="MS PGothic" panose="020B0600070205080204" pitchFamily="34" charset="-128"/>
              </a:defRPr>
            </a:lvl3pPr>
            <a:lvl4pPr marL="1635125" indent="-233363">
              <a:defRPr>
                <a:solidFill>
                  <a:schemeClr val="tx1"/>
                </a:solidFill>
                <a:latin typeface="Arial" panose="020B0604020202020204" pitchFamily="34" charset="0"/>
                <a:ea typeface="MS PGothic" panose="020B0600070205080204" pitchFamily="34" charset="-128"/>
              </a:defRPr>
            </a:lvl4pPr>
            <a:lvl5pPr marL="2103438" indent="-233363">
              <a:defRPr>
                <a:solidFill>
                  <a:schemeClr val="tx1"/>
                </a:solidFill>
                <a:latin typeface="Arial" panose="020B0604020202020204" pitchFamily="34" charset="0"/>
                <a:ea typeface="MS PGothic" panose="020B0600070205080204" pitchFamily="34" charset="-128"/>
              </a:defRPr>
            </a:lvl5pPr>
            <a:lvl6pPr marL="25606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78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50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322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EB7CEA-485A-4639-A1F9-24E445165EE3}"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44423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are we getting for the money???  And what are we going to do about it?????</a:t>
            </a:r>
          </a:p>
        </p:txBody>
      </p:sp>
      <p:sp>
        <p:nvSpPr>
          <p:cNvPr id="4" name="Slide Number Placeholder 3"/>
          <p:cNvSpPr>
            <a:spLocks noGrp="1"/>
          </p:cNvSpPr>
          <p:nvPr>
            <p:ph type="sldNum" sz="quarter" idx="10"/>
          </p:nvPr>
        </p:nvSpPr>
        <p:spPr/>
        <p:txBody>
          <a:bodyPr/>
          <a:lstStyle/>
          <a:p>
            <a:fld id="{2452ED02-0338-4E69-B74F-38BE0F2DFBDD}" type="slidenum">
              <a:rPr lang="en-US" smtClean="0"/>
              <a:t>3</a:t>
            </a:fld>
            <a:endParaRPr lang="en-US"/>
          </a:p>
        </p:txBody>
      </p:sp>
    </p:spTree>
    <p:extLst>
      <p:ext uri="{BB962C8B-B14F-4D97-AF65-F5344CB8AC3E}">
        <p14:creationId xmlns:p14="http://schemas.microsoft.com/office/powerpoint/2010/main" val="249215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doing this transition start</a:t>
            </a:r>
            <a:r>
              <a:rPr lang="en-US" baseline="0" dirty="0"/>
              <a:t> to see a heavier lean into disease management and prevention (this should lead into the MEPS data)</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6</a:t>
            </a:fld>
            <a:endParaRPr lang="en-US"/>
          </a:p>
        </p:txBody>
      </p:sp>
    </p:spTree>
    <p:extLst>
      <p:ext uri="{BB962C8B-B14F-4D97-AF65-F5344CB8AC3E}">
        <p14:creationId xmlns:p14="http://schemas.microsoft.com/office/powerpoint/2010/main" val="181712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they care</a:t>
            </a:r>
          </a:p>
        </p:txBody>
      </p:sp>
      <p:sp>
        <p:nvSpPr>
          <p:cNvPr id="4" name="Slide Number Placeholder 3"/>
          <p:cNvSpPr>
            <a:spLocks noGrp="1"/>
          </p:cNvSpPr>
          <p:nvPr>
            <p:ph type="sldNum" sz="quarter" idx="10"/>
          </p:nvPr>
        </p:nvSpPr>
        <p:spPr/>
        <p:txBody>
          <a:bodyPr/>
          <a:lstStyle/>
          <a:p>
            <a:fld id="{2452ED02-0338-4E69-B74F-38BE0F2DFBDD}" type="slidenum">
              <a:rPr lang="en-US" smtClean="0"/>
              <a:pPr/>
              <a:t>7</a:t>
            </a:fld>
            <a:endParaRPr lang="en-US"/>
          </a:p>
        </p:txBody>
      </p:sp>
    </p:spTree>
    <p:extLst>
      <p:ext uri="{BB962C8B-B14F-4D97-AF65-F5344CB8AC3E}">
        <p14:creationId xmlns:p14="http://schemas.microsoft.com/office/powerpoint/2010/main" val="346187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a:t>
            </a:r>
            <a:r>
              <a:rPr lang="en-US" baseline="0" dirty="0"/>
              <a:t> about a shift need to explore all facets even the one’s traditionally or purposely </a:t>
            </a:r>
            <a:r>
              <a:rPr lang="en-US" baseline="0" dirty="0" err="1"/>
              <a:t>silo’d</a:t>
            </a:r>
            <a:r>
              <a:rPr lang="en-US" baseline="0" dirty="0"/>
              <a:t> </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8</a:t>
            </a:fld>
            <a:endParaRPr lang="en-US"/>
          </a:p>
        </p:txBody>
      </p:sp>
    </p:spTree>
    <p:extLst>
      <p:ext uri="{BB962C8B-B14F-4D97-AF65-F5344CB8AC3E}">
        <p14:creationId xmlns:p14="http://schemas.microsoft.com/office/powerpoint/2010/main" val="268766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defRPr/>
            </a:pPr>
            <a:r>
              <a:rPr lang="en-US" altLang="en-US" sz="1200" dirty="0">
                <a:solidFill>
                  <a:srgbClr val="333333"/>
                </a:solidFill>
                <a:latin typeface="Open Sans"/>
              </a:rPr>
              <a:t>To achieve the goal of better care, smarter spending, and healthier people, </a:t>
            </a:r>
          </a:p>
          <a:p>
            <a:pPr>
              <a:spcBef>
                <a:spcPct val="0"/>
              </a:spcBef>
              <a:buFontTx/>
              <a:buNone/>
              <a:defRPr/>
            </a:pPr>
            <a:r>
              <a:rPr lang="en-US" altLang="en-US" sz="1200" dirty="0">
                <a:solidFill>
                  <a:srgbClr val="333333"/>
                </a:solidFill>
                <a:latin typeface="Open Sans"/>
              </a:rPr>
              <a:t>the U.S. health care system must substantially reform its payment structure to incentivize quality, health outcomes, and value over volume. </a:t>
            </a:r>
          </a:p>
          <a:p>
            <a:endParaRPr lang="en-US" dirty="0"/>
          </a:p>
        </p:txBody>
      </p:sp>
      <p:sp>
        <p:nvSpPr>
          <p:cNvPr id="4" name="Slide Number Placeholder 3"/>
          <p:cNvSpPr>
            <a:spLocks noGrp="1"/>
          </p:cNvSpPr>
          <p:nvPr>
            <p:ph type="sldNum" sz="quarter" idx="10"/>
          </p:nvPr>
        </p:nvSpPr>
        <p:spPr/>
        <p:txBody>
          <a:bodyPr/>
          <a:lstStyle/>
          <a:p>
            <a:fld id="{4804D6CE-D566-46CE-AD97-541CACEA3233}" type="slidenum">
              <a:rPr lang="en-US" smtClean="0"/>
              <a:t>11</a:t>
            </a:fld>
            <a:endParaRPr lang="en-US"/>
          </a:p>
        </p:txBody>
      </p:sp>
    </p:spTree>
    <p:extLst>
      <p:ext uri="{BB962C8B-B14F-4D97-AF65-F5344CB8AC3E}">
        <p14:creationId xmlns:p14="http://schemas.microsoft.com/office/powerpoint/2010/main" val="123856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sz="1400"/>
              <a:t>The Health Care Payment Learning &amp; Action Network (LAN) was launched because of the need for better care, smarter spending, and healthier people. </a:t>
            </a:r>
          </a:p>
          <a:p>
            <a:pPr defTabSz="931863" eaLnBrk="1" hangingPunct="1">
              <a:spcBef>
                <a:spcPct val="0"/>
              </a:spcBef>
            </a:pPr>
            <a:endParaRPr lang="en-US" altLang="en-US" sz="1400"/>
          </a:p>
          <a:p>
            <a:pPr marL="0" lvl="1" defTabSz="931863" eaLnBrk="1" hangingPunct="1">
              <a:spcBef>
                <a:spcPct val="0"/>
              </a:spcBef>
            </a:pPr>
            <a:r>
              <a:rPr lang="en-US" altLang="en-US" sz="1400"/>
              <a:t>The LAN is about shifting away from the current fee-for-service model of payment in our health care system (where more services leads to higher payments, regardless of health outcome) to one that pays providers and hospitals for quality care and improved health. In order to achieve this, payment structures need to be shifted to quality of care over quantity of services. The LAN is a collaborative network of public and private stakeholders, working together through various groups in the health care community to create awareness.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825" indent="-292100">
              <a:defRPr>
                <a:solidFill>
                  <a:schemeClr val="tx1"/>
                </a:solidFill>
                <a:latin typeface="Arial" panose="020B0604020202020204" pitchFamily="34" charset="0"/>
                <a:ea typeface="MS PGothic" panose="020B0600070205080204" pitchFamily="34" charset="-128"/>
              </a:defRPr>
            </a:lvl2pPr>
            <a:lvl3pPr marL="1168400" indent="-233363">
              <a:defRPr>
                <a:solidFill>
                  <a:schemeClr val="tx1"/>
                </a:solidFill>
                <a:latin typeface="Arial" panose="020B0604020202020204" pitchFamily="34" charset="0"/>
                <a:ea typeface="MS PGothic" panose="020B0600070205080204" pitchFamily="34" charset="-128"/>
              </a:defRPr>
            </a:lvl3pPr>
            <a:lvl4pPr marL="1635125" indent="-233363">
              <a:defRPr>
                <a:solidFill>
                  <a:schemeClr val="tx1"/>
                </a:solidFill>
                <a:latin typeface="Arial" panose="020B0604020202020204" pitchFamily="34" charset="0"/>
                <a:ea typeface="MS PGothic" panose="020B0600070205080204" pitchFamily="34" charset="-128"/>
              </a:defRPr>
            </a:lvl4pPr>
            <a:lvl5pPr marL="2103438" indent="-233363">
              <a:defRPr>
                <a:solidFill>
                  <a:schemeClr val="tx1"/>
                </a:solidFill>
                <a:latin typeface="Arial" panose="020B0604020202020204" pitchFamily="34" charset="0"/>
                <a:ea typeface="MS PGothic" panose="020B0600070205080204" pitchFamily="34" charset="-128"/>
              </a:defRPr>
            </a:lvl5pPr>
            <a:lvl6pPr marL="25606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78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50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322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76D741-C803-445F-AC9F-6E0DA137ABB9}"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1672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HHS set a goal of tying at least 30 percent of Medicare fee-for-service payments to quality or value through alternative payment models by 2016 and at least 50 percent by 2018. The LAN extends those Medicare goals to the private sector and states. As a public-private effort involving diverse stakeholders across health care, to date over 6,000 individuals are participating in the LAN. </a:t>
            </a:r>
          </a:p>
          <a:p>
            <a:endParaRPr lang="en-US" altLang="en-US" sz="140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825" indent="-292100">
              <a:defRPr>
                <a:solidFill>
                  <a:schemeClr val="tx1"/>
                </a:solidFill>
                <a:latin typeface="Arial" panose="020B0604020202020204" pitchFamily="34" charset="0"/>
                <a:ea typeface="MS PGothic" panose="020B0600070205080204" pitchFamily="34" charset="-128"/>
              </a:defRPr>
            </a:lvl2pPr>
            <a:lvl3pPr marL="1168400" indent="-233363">
              <a:defRPr>
                <a:solidFill>
                  <a:schemeClr val="tx1"/>
                </a:solidFill>
                <a:latin typeface="Arial" panose="020B0604020202020204" pitchFamily="34" charset="0"/>
                <a:ea typeface="MS PGothic" panose="020B0600070205080204" pitchFamily="34" charset="-128"/>
              </a:defRPr>
            </a:lvl3pPr>
            <a:lvl4pPr marL="1635125" indent="-233363">
              <a:defRPr>
                <a:solidFill>
                  <a:schemeClr val="tx1"/>
                </a:solidFill>
                <a:latin typeface="Arial" panose="020B0604020202020204" pitchFamily="34" charset="0"/>
                <a:ea typeface="MS PGothic" panose="020B0600070205080204" pitchFamily="34" charset="-128"/>
              </a:defRPr>
            </a:lvl4pPr>
            <a:lvl5pPr marL="2103438" indent="-233363">
              <a:defRPr>
                <a:solidFill>
                  <a:schemeClr val="tx1"/>
                </a:solidFill>
                <a:latin typeface="Arial" panose="020B0604020202020204" pitchFamily="34" charset="0"/>
                <a:ea typeface="MS PGothic" panose="020B0600070205080204" pitchFamily="34" charset="-128"/>
              </a:defRPr>
            </a:lvl5pPr>
            <a:lvl6pPr marL="25606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78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50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322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EC2158-EFF6-4820-831F-BB333E1CC307}"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78740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954213" y="350838"/>
            <a:ext cx="2554287"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702628" y="2416033"/>
            <a:ext cx="5621020" cy="6197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000"/>
              <a:t>RISK THAT BUSINESSES</a:t>
            </a:r>
            <a:r>
              <a:rPr lang="en-US" altLang="en-US" sz="1000" baseline="0"/>
              <a:t> ARE WILLING TO TAKE.</a:t>
            </a:r>
            <a:endParaRPr lang="en-US" altLang="en-US" sz="1000"/>
          </a:p>
          <a:p>
            <a:pPr>
              <a:lnSpc>
                <a:spcPct val="80000"/>
              </a:lnSpc>
            </a:pPr>
            <a:endParaRPr lang="en-US" altLang="en-US" sz="1000" dirty="0"/>
          </a:p>
          <a:p>
            <a:pPr>
              <a:lnSpc>
                <a:spcPct val="80000"/>
              </a:lnSpc>
            </a:pPr>
            <a:r>
              <a:rPr lang="en-US" altLang="en-US" sz="1000" dirty="0"/>
              <a:t>The Framework was established to: [read bullets]</a:t>
            </a:r>
          </a:p>
          <a:p>
            <a:pPr marL="0" lvl="1" indent="0">
              <a:buFont typeface="Arial" panose="020B0604020202020204" pitchFamily="34" charset="0"/>
              <a:buNone/>
              <a:defRPr/>
            </a:pPr>
            <a:endParaRPr lang="en-US" i="1" dirty="0">
              <a:latin typeface="+mn-lt"/>
            </a:endParaRPr>
          </a:p>
          <a:p>
            <a:pPr lvl="1">
              <a:defRPr/>
            </a:pPr>
            <a:r>
              <a:rPr lang="en-US" b="1" dirty="0">
                <a:solidFill>
                  <a:schemeClr val="accent3"/>
                </a:solidFill>
              </a:rPr>
              <a:t>Serves as the foundation </a:t>
            </a:r>
            <a:r>
              <a:rPr lang="en-US" dirty="0">
                <a:latin typeface="+mn-lt"/>
              </a:rPr>
              <a:t>for generating evidence about what works and lessons learned </a:t>
            </a:r>
          </a:p>
          <a:p>
            <a:pPr lvl="1">
              <a:defRPr/>
            </a:pPr>
            <a:r>
              <a:rPr lang="en-US" b="1" dirty="0">
                <a:solidFill>
                  <a:schemeClr val="accent3"/>
                </a:solidFill>
              </a:rPr>
              <a:t>Provides a road map </a:t>
            </a:r>
            <a:r>
              <a:rPr lang="en-US" dirty="0">
                <a:latin typeface="+mn-lt"/>
              </a:rPr>
              <a:t>for payment reform capable of supporting the delivery of person-centered care </a:t>
            </a:r>
          </a:p>
          <a:p>
            <a:pPr lvl="1">
              <a:defRPr/>
            </a:pPr>
            <a:r>
              <a:rPr lang="en-US" b="1" dirty="0">
                <a:solidFill>
                  <a:schemeClr val="accent3"/>
                </a:solidFill>
              </a:rPr>
              <a:t>Acts as a "gauge" for measuring progress </a:t>
            </a:r>
            <a:r>
              <a:rPr lang="en-US" dirty="0">
                <a:latin typeface="+mn-lt"/>
              </a:rPr>
              <a:t>toward adoption of alternative payment models</a:t>
            </a:r>
          </a:p>
          <a:p>
            <a:pPr lvl="1">
              <a:defRPr/>
            </a:pPr>
            <a:r>
              <a:rPr lang="en-US" b="1" dirty="0">
                <a:solidFill>
                  <a:schemeClr val="accent3"/>
                </a:solidFill>
              </a:rPr>
              <a:t>Establishes a common nomenclature and a set of conventions </a:t>
            </a:r>
            <a:r>
              <a:rPr lang="en-US" dirty="0">
                <a:latin typeface="+mn-lt"/>
              </a:rPr>
              <a:t>that will facilitate discussions within and across stakeholder communities </a:t>
            </a:r>
            <a:endParaRPr lang="en-US" altLang="en-US" sz="1000" dirty="0"/>
          </a:p>
          <a:p>
            <a:pPr>
              <a:lnSpc>
                <a:spcPct val="80000"/>
              </a:lnSpc>
            </a:pPr>
            <a:endParaRPr lang="en-US" altLang="en-US" sz="1000" dirty="0"/>
          </a:p>
          <a:p>
            <a:pPr>
              <a:lnSpc>
                <a:spcPct val="80000"/>
              </a:lnSpc>
            </a:pPr>
            <a:r>
              <a:rPr lang="en-US" altLang="en-US" sz="1000" dirty="0"/>
              <a:t>The framework builds on the CMS proposed framework, which includes a trajectory of categories, with Category 1, fee for service without a link to quality, being the predominant model today –  and a progression to Category 4, which includes population-based payment models. </a:t>
            </a:r>
          </a:p>
          <a:p>
            <a:pPr>
              <a:lnSpc>
                <a:spcPct val="80000"/>
              </a:lnSpc>
            </a:pPr>
            <a:endParaRPr lang="en-US" altLang="en-US" sz="1000" dirty="0"/>
          </a:p>
          <a:p>
            <a:pPr>
              <a:lnSpc>
                <a:spcPct val="80000"/>
              </a:lnSpc>
            </a:pPr>
            <a:r>
              <a:rPr lang="en-US" altLang="en-US" sz="1000" dirty="0"/>
              <a:t>It is important when we discuss the framework to understand what the framework “is” and what it “is not.”</a:t>
            </a:r>
          </a:p>
          <a:p>
            <a:pPr>
              <a:lnSpc>
                <a:spcPct val="80000"/>
              </a:lnSpc>
              <a:buFontTx/>
              <a:buChar char="•"/>
            </a:pPr>
            <a:r>
              <a:rPr lang="en-US" altLang="en-US" sz="1000" dirty="0"/>
              <a:t>The framework </a:t>
            </a:r>
            <a:r>
              <a:rPr lang="en-US" altLang="en-US" sz="1000" u="sng" dirty="0"/>
              <a:t>is</a:t>
            </a:r>
            <a:r>
              <a:rPr lang="en-US" altLang="en-US" sz="1000" dirty="0"/>
              <a:t> a MODEL for categorizing payment models</a:t>
            </a:r>
          </a:p>
          <a:p>
            <a:pPr>
              <a:lnSpc>
                <a:spcPct val="80000"/>
              </a:lnSpc>
              <a:buFontTx/>
              <a:buChar char="•"/>
            </a:pPr>
            <a:r>
              <a:rPr lang="en-US" altLang="en-US" sz="1000" dirty="0"/>
              <a:t>The framework is </a:t>
            </a:r>
            <a:r>
              <a:rPr lang="en-US" altLang="en-US" sz="1000" u="sng" dirty="0"/>
              <a:t>not</a:t>
            </a:r>
            <a:r>
              <a:rPr lang="en-US" altLang="en-US" sz="1000" dirty="0"/>
              <a:t> a tool for establishing categories of delivery systems</a:t>
            </a:r>
          </a:p>
          <a:p>
            <a:pPr>
              <a:lnSpc>
                <a:spcPct val="80000"/>
              </a:lnSpc>
              <a:buFontTx/>
              <a:buChar char="•"/>
            </a:pPr>
            <a:endParaRPr lang="en-US" altLang="en-US" sz="1000" dirty="0"/>
          </a:p>
          <a:p>
            <a:pPr>
              <a:lnSpc>
                <a:spcPct val="80000"/>
              </a:lnSpc>
            </a:pPr>
            <a:r>
              <a:rPr lang="en-US" altLang="en-US" sz="1000" dirty="0"/>
              <a:t>It is also </a:t>
            </a:r>
            <a:r>
              <a:rPr lang="en-US" altLang="en-US" sz="1000" u="sng" dirty="0"/>
              <a:t>not</a:t>
            </a:r>
            <a:r>
              <a:rPr lang="en-US" altLang="en-US" sz="1000" dirty="0"/>
              <a:t> the Work Group’s intention to determine which model is the best model to follow.  The framework is meant to allow for evolution and innovation in the field while driving toward value-based payments.</a:t>
            </a:r>
          </a:p>
          <a:p>
            <a:pPr>
              <a:lnSpc>
                <a:spcPct val="80000"/>
              </a:lnSpc>
            </a:pPr>
            <a:endParaRPr lang="en-US" altLang="en-US" sz="1000" dirty="0"/>
          </a:p>
          <a:p>
            <a:pPr>
              <a:lnSpc>
                <a:spcPct val="80000"/>
              </a:lnSpc>
            </a:pPr>
            <a:r>
              <a:rPr lang="en-US" altLang="en-US" sz="1000" b="1" i="1" dirty="0"/>
              <a:t>Category 1: </a:t>
            </a:r>
            <a:r>
              <a:rPr lang="en-US" altLang="en-US" sz="1000" dirty="0"/>
              <a:t>Payment models classified as Category 1 use traditional FFS payments (i.e., payments that are made for units of service) that are not adjusted to account for infrastructure investments, provider reporting of quality data, or provider performance on cost and quality metrics. </a:t>
            </a:r>
          </a:p>
          <a:p>
            <a:pPr>
              <a:lnSpc>
                <a:spcPct val="80000"/>
              </a:lnSpc>
            </a:pPr>
            <a:endParaRPr lang="en-US" altLang="en-US" sz="1000" dirty="0"/>
          </a:p>
          <a:p>
            <a:pPr>
              <a:lnSpc>
                <a:spcPct val="80000"/>
              </a:lnSpc>
            </a:pPr>
            <a:r>
              <a:rPr lang="en-US" altLang="en-US" sz="1000" b="1" i="1" dirty="0"/>
              <a:t>Category 2: </a:t>
            </a:r>
            <a:r>
              <a:rPr lang="en-US" altLang="en-US" sz="1000" dirty="0"/>
              <a:t>Payment models classified as Category 2 use traditional FFS payments (i.e., payments that are made for units of service), but these payments are subsequently adjusted based on infrastructure investments to improve clinical services, providers reporting quality data, and/or providers performance on cost and quality metrics. Category 2 includes four subcategories:</a:t>
            </a:r>
          </a:p>
          <a:p>
            <a:pPr>
              <a:lnSpc>
                <a:spcPct val="80000"/>
              </a:lnSpc>
              <a:buFontTx/>
              <a:buChar char="•"/>
            </a:pPr>
            <a:r>
              <a:rPr lang="en-US" altLang="en-US" sz="1000" dirty="0"/>
              <a:t>Payments placed in </a:t>
            </a:r>
            <a:r>
              <a:rPr lang="en-US" altLang="en-US" sz="1000" b="1" dirty="0"/>
              <a:t>Category 2A</a:t>
            </a:r>
            <a:r>
              <a:rPr lang="en-US" altLang="en-US" sz="1000" dirty="0"/>
              <a:t> involve payments for infrastructure investments that can improve the quality of patient care.</a:t>
            </a:r>
          </a:p>
          <a:p>
            <a:pPr>
              <a:lnSpc>
                <a:spcPct val="80000"/>
              </a:lnSpc>
              <a:buFontTx/>
              <a:buChar char="•"/>
            </a:pPr>
            <a:r>
              <a:rPr lang="en-US" altLang="en-US" sz="1000" dirty="0"/>
              <a:t>Payments placed in </a:t>
            </a:r>
            <a:r>
              <a:rPr lang="en-US" altLang="en-US" sz="1000" b="1" dirty="0"/>
              <a:t>Category 2B</a:t>
            </a:r>
            <a:r>
              <a:rPr lang="en-US" altLang="en-US" sz="1000" dirty="0"/>
              <a:t> provide positive or negative incentives to report quality data to the health plan and (preferably) to the public.</a:t>
            </a:r>
          </a:p>
          <a:p>
            <a:pPr>
              <a:lnSpc>
                <a:spcPct val="80000"/>
              </a:lnSpc>
              <a:buFontTx/>
              <a:buChar char="•"/>
            </a:pPr>
            <a:r>
              <a:rPr lang="en-US" altLang="en-US" sz="1000" dirty="0"/>
              <a:t>Payments are placed in </a:t>
            </a:r>
            <a:r>
              <a:rPr lang="en-US" altLang="en-US" sz="1000" b="1" dirty="0"/>
              <a:t>Category 2C</a:t>
            </a:r>
            <a:r>
              <a:rPr lang="en-US" altLang="en-US" sz="1000" dirty="0"/>
              <a:t> if they provide rewards for high performance on clinical quality measures.</a:t>
            </a:r>
          </a:p>
          <a:p>
            <a:pPr>
              <a:lnSpc>
                <a:spcPct val="80000"/>
              </a:lnSpc>
              <a:buFontTx/>
              <a:buChar char="•"/>
            </a:pPr>
            <a:r>
              <a:rPr lang="en-US" altLang="en-US" sz="1000" dirty="0"/>
              <a:t>Payments placed in </a:t>
            </a:r>
            <a:r>
              <a:rPr lang="en-US" altLang="en-US" sz="1000" b="1" dirty="0"/>
              <a:t>Category 2D</a:t>
            </a:r>
            <a:r>
              <a:rPr lang="en-US" altLang="en-US" sz="1000" dirty="0"/>
              <a:t> reward providers who perform well on quality metrics and penalize providers who do not perform well, thus providing a significant linkage between payment and quality.</a:t>
            </a:r>
          </a:p>
          <a:p>
            <a:pPr>
              <a:lnSpc>
                <a:spcPct val="80000"/>
              </a:lnSpc>
            </a:pPr>
            <a:endParaRPr lang="en-US" altLang="en-US" sz="1000" dirty="0"/>
          </a:p>
          <a:p>
            <a:pPr>
              <a:lnSpc>
                <a:spcPct val="80000"/>
              </a:lnSpc>
            </a:pPr>
            <a:r>
              <a:rPr lang="en-US" altLang="en-US" sz="1000" b="1" i="1" dirty="0"/>
              <a:t>APMs Built on Fee-for-Service Architecture (Category 3):</a:t>
            </a:r>
            <a:endParaRPr lang="en-US" altLang="en-US" sz="1000" b="1" dirty="0"/>
          </a:p>
          <a:p>
            <a:pPr>
              <a:lnSpc>
                <a:spcPct val="80000"/>
              </a:lnSpc>
            </a:pPr>
            <a:r>
              <a:rPr lang="en-US" altLang="en-US" sz="1000" dirty="0"/>
              <a:t>Payment models classified as Category 3 are based on a FFS architecture, while providing mechanisms for the effective management of a set of procedures, an episode of care, or all health services provided for individuals. </a:t>
            </a:r>
          </a:p>
          <a:p>
            <a:pPr>
              <a:lnSpc>
                <a:spcPct val="80000"/>
              </a:lnSpc>
            </a:pPr>
            <a:endParaRPr lang="en-US" altLang="en-US" sz="1000" dirty="0"/>
          </a:p>
          <a:p>
            <a:pPr>
              <a:lnSpc>
                <a:spcPct val="80000"/>
              </a:lnSpc>
            </a:pPr>
            <a:r>
              <a:rPr lang="en-US" altLang="en-US" sz="1000" dirty="0"/>
              <a:t>Episode-based and other types of bundled payments encourage care coordination because they cover a complete set of related services for a procedure that may be delivered by multiple providers. Clinical episode payments fall into Category 3 if they are tied to specific procedures, such as hip replacement or back surgery. Category 3 includes two subcategories:</a:t>
            </a:r>
          </a:p>
          <a:p>
            <a:pPr>
              <a:lnSpc>
                <a:spcPct val="80000"/>
              </a:lnSpc>
              <a:buFontTx/>
              <a:buChar char="•"/>
            </a:pPr>
            <a:r>
              <a:rPr lang="en-US" altLang="en-US" sz="1000" b="1" dirty="0"/>
              <a:t>Category 3A</a:t>
            </a:r>
            <a:r>
              <a:rPr lang="en-US" altLang="en-US" sz="1000" dirty="0"/>
              <a:t> gives providers an “upside” opportunity to share in the savings they generate.</a:t>
            </a:r>
          </a:p>
          <a:p>
            <a:pPr>
              <a:lnSpc>
                <a:spcPct val="80000"/>
              </a:lnSpc>
              <a:buFontTx/>
              <a:buChar char="•"/>
            </a:pPr>
            <a:r>
              <a:rPr lang="en-US" altLang="en-US" sz="1000" dirty="0"/>
              <a:t>Payments in </a:t>
            </a:r>
            <a:r>
              <a:rPr lang="en-US" altLang="en-US" sz="1000" b="1" dirty="0"/>
              <a:t>Category 3B</a:t>
            </a:r>
            <a:r>
              <a:rPr lang="en-US" altLang="en-US" sz="1000" dirty="0"/>
              <a:t> involve both upside gainsharing and downside risk based on performance on cost measures.</a:t>
            </a:r>
          </a:p>
          <a:p>
            <a:pPr>
              <a:lnSpc>
                <a:spcPct val="80000"/>
              </a:lnSpc>
            </a:pPr>
            <a:endParaRPr lang="en-US" altLang="en-US" sz="1000" dirty="0"/>
          </a:p>
          <a:p>
            <a:pPr>
              <a:lnSpc>
                <a:spcPct val="80000"/>
              </a:lnSpc>
            </a:pPr>
            <a:r>
              <a:rPr lang="en-US" altLang="en-US" sz="1000" b="1" i="1" dirty="0"/>
              <a:t>Population-Based Payment (Category 4):</a:t>
            </a:r>
            <a:endParaRPr lang="en-US" altLang="en-US" sz="1000" b="1" dirty="0"/>
          </a:p>
          <a:p>
            <a:pPr>
              <a:lnSpc>
                <a:spcPct val="80000"/>
              </a:lnSpc>
            </a:pPr>
            <a:r>
              <a:rPr lang="en-US" altLang="en-US" sz="1000" dirty="0"/>
              <a:t>Payment models classified as Category 4 involve population-based payments, structured in a manner that encourages providers to deliver well-coordinated, high-quality, person-level care within a defined (4A) or overall (4B) budget. Payments within Category 4 are intended to cover a wide range of preventive health, health maintenance, and health improvement services. Category 4 includes two subcategories:</a:t>
            </a:r>
          </a:p>
          <a:p>
            <a:pPr>
              <a:lnSpc>
                <a:spcPct val="80000"/>
              </a:lnSpc>
              <a:buFontTx/>
              <a:buChar char="•"/>
            </a:pPr>
            <a:r>
              <a:rPr lang="en-US" altLang="en-US" sz="1000" b="1" dirty="0"/>
              <a:t>Category 4A</a:t>
            </a:r>
            <a:r>
              <a:rPr lang="en-US" altLang="en-US" sz="1000" dirty="0"/>
              <a:t> payments are population-based, but they are limited to certain sets of condition-specific services (e.g., asthma, diabetes, or cancer), but they remain person-focused in the sense that they hold providers accountable for the total cost and quality of care related to that condition.</a:t>
            </a:r>
          </a:p>
          <a:p>
            <a:pPr>
              <a:lnSpc>
                <a:spcPct val="80000"/>
              </a:lnSpc>
              <a:buFontTx/>
              <a:buChar char="•"/>
            </a:pPr>
            <a:r>
              <a:rPr lang="en-US" altLang="en-US" sz="1000" dirty="0"/>
              <a:t>Payments in </a:t>
            </a:r>
            <a:r>
              <a:rPr lang="en-US" altLang="en-US" sz="1000" b="1" dirty="0"/>
              <a:t>Category 4B</a:t>
            </a:r>
            <a:r>
              <a:rPr lang="en-US" altLang="en-US" sz="1000" dirty="0"/>
              <a:t> are capitated or population-based for all of the individual’s health care needs. </a:t>
            </a:r>
          </a:p>
          <a:p>
            <a:pPr>
              <a:lnSpc>
                <a:spcPct val="80000"/>
              </a:lnSpc>
            </a:pPr>
            <a:endParaRPr lang="id-ID" altLang="en-US" sz="1000" dirty="0"/>
          </a:p>
          <a:p>
            <a:pPr>
              <a:lnSpc>
                <a:spcPct val="80000"/>
              </a:lnSpc>
            </a:pPr>
            <a:endParaRPr lang="en-US" altLang="en-US" sz="10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825" indent="-292100">
              <a:defRPr>
                <a:solidFill>
                  <a:schemeClr val="tx1"/>
                </a:solidFill>
                <a:latin typeface="Arial" panose="020B0604020202020204" pitchFamily="34" charset="0"/>
                <a:ea typeface="MS PGothic" panose="020B0600070205080204" pitchFamily="34" charset="-128"/>
              </a:defRPr>
            </a:lvl2pPr>
            <a:lvl3pPr marL="1168400" indent="-233363">
              <a:defRPr>
                <a:solidFill>
                  <a:schemeClr val="tx1"/>
                </a:solidFill>
                <a:latin typeface="Arial" panose="020B0604020202020204" pitchFamily="34" charset="0"/>
                <a:ea typeface="MS PGothic" panose="020B0600070205080204" pitchFamily="34" charset="-128"/>
              </a:defRPr>
            </a:lvl3pPr>
            <a:lvl4pPr marL="1635125" indent="-233363">
              <a:defRPr>
                <a:solidFill>
                  <a:schemeClr val="tx1"/>
                </a:solidFill>
                <a:latin typeface="Arial" panose="020B0604020202020204" pitchFamily="34" charset="0"/>
                <a:ea typeface="MS PGothic" panose="020B0600070205080204" pitchFamily="34" charset="-128"/>
              </a:defRPr>
            </a:lvl4pPr>
            <a:lvl5pPr marL="2103438" indent="-233363">
              <a:defRPr>
                <a:solidFill>
                  <a:schemeClr val="tx1"/>
                </a:solidFill>
                <a:latin typeface="Arial" panose="020B0604020202020204" pitchFamily="34" charset="0"/>
                <a:ea typeface="MS PGothic" panose="020B0600070205080204" pitchFamily="34" charset="-128"/>
              </a:defRPr>
            </a:lvl5pPr>
            <a:lvl6pPr marL="25606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178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750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32238" indent="-2333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EB7CEA-485A-4639-A1F9-24E445165EE3}"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44423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632CE13A-1ECB-4D14-BCE1-529DDD8F0C2F}"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pPr/>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E13A-1ECB-4D14-BCE1-529DDD8F0C2F}" type="datetimeFigureOut">
              <a:rPr lang="en-US" smtClean="0"/>
              <a:pPr/>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224B1-447E-4FEB-9074-C3AFFFED8721}" type="slidenum">
              <a:rPr lang="en-US" smtClean="0"/>
              <a:pPr/>
              <a:t>‹#›</a:t>
            </a:fld>
            <a:endParaRPr lang="en-US"/>
          </a:p>
        </p:txBody>
      </p:sp>
    </p:spTree>
    <p:extLst>
      <p:ext uri="{BB962C8B-B14F-4D97-AF65-F5344CB8AC3E}">
        <p14:creationId xmlns:p14="http://schemas.microsoft.com/office/powerpoint/2010/main" val="221197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pPr/>
              <a:t>‹#›</a:t>
            </a:fld>
            <a:endParaRPr lang="en-US"/>
          </a:p>
        </p:txBody>
      </p:sp>
    </p:spTree>
    <p:extLst>
      <p:ext uri="{BB962C8B-B14F-4D97-AF65-F5344CB8AC3E}">
        <p14:creationId xmlns:p14="http://schemas.microsoft.com/office/powerpoint/2010/main" val="348621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pPr/>
              <a:t>‹#›</a:t>
            </a:fld>
            <a:endParaRPr lang="en-US"/>
          </a:p>
        </p:txBody>
      </p:sp>
    </p:spTree>
    <p:extLst>
      <p:ext uri="{BB962C8B-B14F-4D97-AF65-F5344CB8AC3E}">
        <p14:creationId xmlns:p14="http://schemas.microsoft.com/office/powerpoint/2010/main" val="231506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74" y="0"/>
            <a:ext cx="9039225" cy="5905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D4DB3D9-7B40-ED44-8440-D74AC48FA1E8}" type="datetimeFigureOut">
              <a:rPr lang="en-US" smtClean="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162521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Areas">
    <p:spTree>
      <p:nvGrpSpPr>
        <p:cNvPr id="1" name=""/>
        <p:cNvGrpSpPr/>
        <p:nvPr/>
      </p:nvGrpSpPr>
      <p:grpSpPr>
        <a:xfrm>
          <a:off x="0" y="0"/>
          <a:ext cx="0" cy="0"/>
          <a:chOff x="0" y="0"/>
          <a:chExt cx="0" cy="0"/>
        </a:xfrm>
      </p:grpSpPr>
      <p:cxnSp>
        <p:nvCxnSpPr>
          <p:cNvPr id="10" name="Straight Connector 9"/>
          <p:cNvCxnSpPr/>
          <p:nvPr userDrawn="1"/>
        </p:nvCxnSpPr>
        <p:spPr>
          <a:xfrm flipV="1">
            <a:off x="3302000" y="1779588"/>
            <a:ext cx="0" cy="412750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5718175" y="1779588"/>
            <a:ext cx="0" cy="412750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5"/>
          </p:nvPr>
        </p:nvSpPr>
        <p:spPr>
          <a:xfrm>
            <a:off x="1575897" y="1725999"/>
            <a:ext cx="1102906" cy="1470543"/>
          </a:xfrm>
        </p:spPr>
        <p:txBody>
          <a:bodyPr>
            <a:normAutofit/>
          </a:bodyPr>
          <a:lstStyle>
            <a:lvl1pPr>
              <a:defRPr sz="1201"/>
            </a:lvl1pPr>
          </a:lstStyle>
          <a:p>
            <a:pPr lvl="0"/>
            <a:endParaRPr lang="en-US" noProof="0" dirty="0"/>
          </a:p>
        </p:txBody>
      </p:sp>
      <p:sp>
        <p:nvSpPr>
          <p:cNvPr id="4" name="Text Placeholder 7"/>
          <p:cNvSpPr>
            <a:spLocks noGrp="1"/>
          </p:cNvSpPr>
          <p:nvPr>
            <p:ph type="body" sz="quarter" idx="10"/>
          </p:nvPr>
        </p:nvSpPr>
        <p:spPr>
          <a:xfrm>
            <a:off x="547721" y="994656"/>
            <a:ext cx="7886700" cy="407902"/>
          </a:xfrm>
        </p:spPr>
        <p:txBody>
          <a:bodyPr/>
          <a:lstStyle>
            <a:lvl1pPr>
              <a:defRPr sz="135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547721" y="429419"/>
            <a:ext cx="7886700" cy="572311"/>
          </a:xfrm>
          <a:prstGeom prst="rect">
            <a:avLst/>
          </a:prstGeom>
        </p:spPr>
        <p:txBody>
          <a:bodyPr lIns="182843" tIns="91422" rIns="182843" bIns="91422" rtlCol="0">
            <a:noAutofit/>
          </a:bodyPr>
          <a:lstStyle>
            <a:lvl1pPr>
              <a:defRPr sz="3601" b="1" cap="none" baseline="0">
                <a:solidFill>
                  <a:schemeClr val="tx1"/>
                </a:solidFill>
                <a:latin typeface="Bebas Neue Bold"/>
              </a:defRPr>
            </a:lvl1pPr>
          </a:lstStyle>
          <a:p>
            <a:r>
              <a:rPr lang="en-US"/>
              <a:t>Click to edit Master title style</a:t>
            </a:r>
            <a:endParaRPr lang="en-US" dirty="0"/>
          </a:p>
        </p:txBody>
      </p:sp>
      <p:sp>
        <p:nvSpPr>
          <p:cNvPr id="9" name="Content Placeholder 8"/>
          <p:cNvSpPr>
            <a:spLocks noGrp="1"/>
          </p:cNvSpPr>
          <p:nvPr>
            <p:ph sz="quarter" idx="16"/>
          </p:nvPr>
        </p:nvSpPr>
        <p:spPr>
          <a:xfrm>
            <a:off x="1221510" y="3373395"/>
            <a:ext cx="1768836" cy="2533135"/>
          </a:xfrm>
        </p:spPr>
        <p:txBody>
          <a:bodyPr>
            <a:normAutofit/>
          </a:bodyPr>
          <a:lstStyle>
            <a:lvl1pPr algn="ctr">
              <a:lnSpc>
                <a:spcPct val="100000"/>
              </a:lnSpc>
              <a:spcBef>
                <a:spcPts val="450"/>
              </a:spcBef>
              <a:defRPr sz="1350">
                <a:latin typeface="+mn-lt"/>
              </a:defRPr>
            </a:lvl1pPr>
            <a:lvl2pPr marL="0" indent="0" algn="ctr">
              <a:lnSpc>
                <a:spcPct val="100000"/>
              </a:lnSpc>
              <a:spcBef>
                <a:spcPts val="450"/>
              </a:spcBef>
              <a:defRPr sz="1051"/>
            </a:lvl2pPr>
            <a:lvl3pPr marL="0" indent="0" algn="ctr">
              <a:lnSpc>
                <a:spcPct val="100000"/>
              </a:lnSpc>
              <a:spcBef>
                <a:spcPts val="450"/>
              </a:spcBef>
              <a:defRPr sz="1201" i="1"/>
            </a:lvl3pPr>
            <a:lvl4pPr>
              <a:lnSpc>
                <a:spcPct val="100000"/>
              </a:lnSpc>
              <a:spcBef>
                <a:spcPts val="675"/>
              </a:spcBef>
              <a:defRPr sz="1500"/>
            </a:lvl4pPr>
            <a:lvl5pPr>
              <a:lnSpc>
                <a:spcPct val="100000"/>
              </a:lnSpc>
              <a:spcBef>
                <a:spcPts val="675"/>
              </a:spcBef>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p:cNvSpPr>
            <a:spLocks noGrp="1"/>
          </p:cNvSpPr>
          <p:nvPr>
            <p:ph type="pic" sz="quarter" idx="17"/>
          </p:nvPr>
        </p:nvSpPr>
        <p:spPr>
          <a:xfrm>
            <a:off x="3967818" y="1725999"/>
            <a:ext cx="1102906" cy="1470543"/>
          </a:xfrm>
        </p:spPr>
        <p:txBody>
          <a:bodyPr>
            <a:normAutofit/>
          </a:bodyPr>
          <a:lstStyle>
            <a:lvl1pPr>
              <a:defRPr sz="1201"/>
            </a:lvl1pPr>
          </a:lstStyle>
          <a:p>
            <a:pPr lvl="0"/>
            <a:endParaRPr lang="en-US" noProof="0" dirty="0"/>
          </a:p>
        </p:txBody>
      </p:sp>
      <p:sp>
        <p:nvSpPr>
          <p:cNvPr id="15" name="Content Placeholder 8"/>
          <p:cNvSpPr>
            <a:spLocks noGrp="1"/>
          </p:cNvSpPr>
          <p:nvPr>
            <p:ph sz="quarter" idx="18"/>
          </p:nvPr>
        </p:nvSpPr>
        <p:spPr>
          <a:xfrm>
            <a:off x="3613430" y="3373395"/>
            <a:ext cx="1768836" cy="2533135"/>
          </a:xfrm>
        </p:spPr>
        <p:txBody>
          <a:bodyPr>
            <a:normAutofit/>
          </a:bodyPr>
          <a:lstStyle>
            <a:lvl1pPr algn="ctr">
              <a:lnSpc>
                <a:spcPct val="100000"/>
              </a:lnSpc>
              <a:spcBef>
                <a:spcPts val="450"/>
              </a:spcBef>
              <a:defRPr lang="en-US" sz="1350" kern="1200" dirty="0" smtClean="0">
                <a:solidFill>
                  <a:schemeClr val="tx1"/>
                </a:solidFill>
                <a:effectLst/>
                <a:latin typeface="+mn-lt"/>
                <a:ea typeface="+mn-ea"/>
                <a:cs typeface="Lato Light"/>
              </a:defRPr>
            </a:lvl1pPr>
            <a:lvl2pPr marL="0" indent="0" algn="ctr">
              <a:lnSpc>
                <a:spcPct val="100000"/>
              </a:lnSpc>
              <a:spcBef>
                <a:spcPts val="450"/>
              </a:spcBef>
              <a:defRPr sz="1051"/>
            </a:lvl2pPr>
            <a:lvl3pPr marL="0" indent="0" algn="ctr">
              <a:lnSpc>
                <a:spcPct val="100000"/>
              </a:lnSpc>
              <a:spcBef>
                <a:spcPts val="450"/>
              </a:spcBef>
              <a:defRPr sz="1201" i="1"/>
            </a:lvl3pPr>
            <a:lvl4pPr>
              <a:lnSpc>
                <a:spcPct val="100000"/>
              </a:lnSpc>
              <a:spcBef>
                <a:spcPts val="675"/>
              </a:spcBef>
              <a:defRPr sz="1500"/>
            </a:lvl4pPr>
            <a:lvl5pPr>
              <a:lnSpc>
                <a:spcPct val="100000"/>
              </a:lnSpc>
              <a:spcBef>
                <a:spcPts val="675"/>
              </a:spcBef>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p:cNvSpPr>
            <a:spLocks noGrp="1"/>
          </p:cNvSpPr>
          <p:nvPr>
            <p:ph type="pic" sz="quarter" idx="19"/>
          </p:nvPr>
        </p:nvSpPr>
        <p:spPr>
          <a:xfrm>
            <a:off x="6402582" y="1725999"/>
            <a:ext cx="1102906" cy="1470543"/>
          </a:xfrm>
        </p:spPr>
        <p:txBody>
          <a:bodyPr>
            <a:normAutofit/>
          </a:bodyPr>
          <a:lstStyle>
            <a:lvl1pPr>
              <a:defRPr sz="1201"/>
            </a:lvl1pPr>
          </a:lstStyle>
          <a:p>
            <a:pPr lvl="0"/>
            <a:endParaRPr lang="en-US" noProof="0" dirty="0"/>
          </a:p>
        </p:txBody>
      </p:sp>
      <p:sp>
        <p:nvSpPr>
          <p:cNvPr id="17" name="Content Placeholder 8"/>
          <p:cNvSpPr>
            <a:spLocks noGrp="1"/>
          </p:cNvSpPr>
          <p:nvPr>
            <p:ph sz="quarter" idx="20"/>
          </p:nvPr>
        </p:nvSpPr>
        <p:spPr>
          <a:xfrm>
            <a:off x="6048195" y="3373395"/>
            <a:ext cx="1768836" cy="2533135"/>
          </a:xfrm>
        </p:spPr>
        <p:txBody>
          <a:bodyPr>
            <a:normAutofit/>
          </a:bodyPr>
          <a:lstStyle>
            <a:lvl1pPr algn="ctr">
              <a:lnSpc>
                <a:spcPct val="100000"/>
              </a:lnSpc>
              <a:spcBef>
                <a:spcPts val="450"/>
              </a:spcBef>
              <a:defRPr lang="en-US" sz="1350" kern="1200" dirty="0" smtClean="0">
                <a:solidFill>
                  <a:schemeClr val="tx1"/>
                </a:solidFill>
                <a:effectLst/>
                <a:latin typeface="+mn-lt"/>
                <a:ea typeface="+mn-ea"/>
                <a:cs typeface="Lato Light"/>
              </a:defRPr>
            </a:lvl1pPr>
            <a:lvl2pPr marL="0" indent="0" algn="ctr">
              <a:lnSpc>
                <a:spcPct val="100000"/>
              </a:lnSpc>
              <a:spcBef>
                <a:spcPts val="450"/>
              </a:spcBef>
              <a:defRPr sz="1051"/>
            </a:lvl2pPr>
            <a:lvl3pPr marL="0" indent="0" algn="ctr">
              <a:lnSpc>
                <a:spcPct val="100000"/>
              </a:lnSpc>
              <a:spcBef>
                <a:spcPts val="450"/>
              </a:spcBef>
              <a:defRPr sz="1201" i="1"/>
            </a:lvl3pPr>
            <a:lvl4pPr>
              <a:lnSpc>
                <a:spcPct val="100000"/>
              </a:lnSpc>
              <a:spcBef>
                <a:spcPts val="675"/>
              </a:spcBef>
              <a:defRPr sz="1500"/>
            </a:lvl4pPr>
            <a:lvl5pPr>
              <a:lnSpc>
                <a:spcPct val="100000"/>
              </a:lnSpc>
              <a:spcBef>
                <a:spcPts val="675"/>
              </a:spcBef>
              <a:defRPr sz="1500"/>
            </a:lvl5pPr>
          </a:lstStyle>
          <a:p>
            <a:pPr lvl="0"/>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229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4751686" y="1542257"/>
            <a:ext cx="3770501" cy="4231382"/>
          </a:xfrm>
          <a:effectLst/>
        </p:spPr>
        <p:txBody>
          <a:bodyPr>
            <a:normAutofit/>
          </a:bodyPr>
          <a:lstStyle>
            <a:lvl1pPr marL="0" indent="0">
              <a:buNone/>
              <a:defRPr sz="1575">
                <a:ln>
                  <a:noFill/>
                </a:ln>
                <a:solidFill>
                  <a:schemeClr val="bg1">
                    <a:lumMod val="85000"/>
                  </a:schemeClr>
                </a:solidFill>
              </a:defRPr>
            </a:lvl1pPr>
          </a:lstStyle>
          <a:p>
            <a:pPr lvl="0"/>
            <a:endParaRPr lang="en-US" noProof="0" dirty="0"/>
          </a:p>
        </p:txBody>
      </p:sp>
      <p:sp>
        <p:nvSpPr>
          <p:cNvPr id="2" name="Title 1"/>
          <p:cNvSpPr>
            <a:spLocks noGrp="1"/>
          </p:cNvSpPr>
          <p:nvPr>
            <p:ph type="title"/>
          </p:nvPr>
        </p:nvSpPr>
        <p:spPr/>
        <p:txBody>
          <a:bodyPr/>
          <a:lstStyle>
            <a:lvl1pPr>
              <a:defRPr lang="en-US" sz="3601" b="1" kern="1200" cap="none" baseline="0">
                <a:solidFill>
                  <a:schemeClr val="tx1"/>
                </a:solidFill>
                <a:latin typeface="Bebas Neue Bold"/>
                <a:ea typeface="+mj-ea"/>
                <a:cs typeface="Lato Light"/>
              </a:defRPr>
            </a:lvl1pPr>
          </a:lstStyle>
          <a:p>
            <a:r>
              <a:rPr lang="en-US" dirty="0"/>
              <a:t>Click to edit Master title style</a:t>
            </a:r>
          </a:p>
        </p:txBody>
      </p:sp>
    </p:spTree>
    <p:extLst>
      <p:ext uri="{BB962C8B-B14F-4D97-AF65-F5344CB8AC3E}">
        <p14:creationId xmlns:p14="http://schemas.microsoft.com/office/powerpoint/2010/main" val="53471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ft Column">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47721" y="994656"/>
            <a:ext cx="7886700" cy="407902"/>
          </a:xfrm>
        </p:spPr>
        <p:txBody>
          <a:bodyPr/>
          <a:lstStyle>
            <a:lvl1pPr>
              <a:defRPr sz="135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47721" y="429419"/>
            <a:ext cx="7886700" cy="572311"/>
          </a:xfrm>
          <a:prstGeom prst="rect">
            <a:avLst/>
          </a:prstGeom>
        </p:spPr>
        <p:txBody>
          <a:bodyPr lIns="182843" tIns="91422" rIns="182843" bIns="91422" rtlCol="0">
            <a:noAutofit/>
          </a:bodyPr>
          <a:lstStyle>
            <a:lvl1pPr>
              <a:defRPr sz="3601" b="1" cap="none" baseline="0">
                <a:solidFill>
                  <a:schemeClr val="tx1"/>
                </a:solidFill>
                <a:latin typeface="Bebas Neue Bold"/>
              </a:defRPr>
            </a:lvl1pPr>
          </a:lstStyle>
          <a:p>
            <a:r>
              <a:rPr lang="en-US"/>
              <a:t>Click to edit Master title style</a:t>
            </a:r>
            <a:endParaRPr lang="en-US" dirty="0"/>
          </a:p>
        </p:txBody>
      </p:sp>
      <p:sp>
        <p:nvSpPr>
          <p:cNvPr id="10" name="Text Placeholder 9"/>
          <p:cNvSpPr>
            <a:spLocks noGrp="1"/>
          </p:cNvSpPr>
          <p:nvPr>
            <p:ph type="body" sz="quarter" idx="11"/>
          </p:nvPr>
        </p:nvSpPr>
        <p:spPr>
          <a:xfrm>
            <a:off x="2562783" y="1566967"/>
            <a:ext cx="2555949" cy="4535737"/>
          </a:xfrm>
        </p:spPr>
        <p:txBody>
          <a:bodyPr/>
          <a:lstStyle>
            <a:lvl1pPr marL="235215" indent="-235215">
              <a:defRPr sz="1350"/>
            </a:lvl1pPr>
            <a:lvl2pPr marL="235215" indent="-235215">
              <a:lnSpc>
                <a:spcPct val="100000"/>
              </a:lnSpc>
              <a:spcBef>
                <a:spcPts val="450"/>
              </a:spcBef>
              <a:spcAft>
                <a:spcPts val="450"/>
              </a:spcAft>
              <a:buSzPct val="120000"/>
              <a:buFont typeface="Arial" panose="020B0604020202020204" pitchFamily="34" charset="0"/>
              <a:buChar char="•"/>
              <a:defRPr lang="en-US" sz="1051" kern="1200" dirty="0" smtClean="0">
                <a:solidFill>
                  <a:schemeClr val="tx1"/>
                </a:solidFill>
                <a:effectLst/>
                <a:latin typeface="+mj-lt"/>
                <a:ea typeface="+mn-ea"/>
                <a:cs typeface="Lato Light"/>
              </a:defRPr>
            </a:lvl2pPr>
            <a:lvl3pPr marL="366221" indent="-131006">
              <a:buFont typeface="Arial" panose="020B0604020202020204" pitchFamily="34" charset="0"/>
              <a:buChar char="•"/>
              <a:defRPr sz="900">
                <a:latin typeface="+mj-lt"/>
              </a:defRPr>
            </a:lvl3pPr>
            <a:lvl4pPr marL="601436" indent="-150657">
              <a:buFont typeface="Arial" panose="020B0604020202020204" pitchFamily="34" charset="0"/>
              <a:buChar char="•"/>
              <a:defRPr sz="900">
                <a:solidFill>
                  <a:schemeClr val="tx1">
                    <a:lumMod val="50000"/>
                    <a:lumOff val="50000"/>
                  </a:schemeClr>
                </a:solidFill>
                <a:latin typeface="+mj-lt"/>
              </a:defRPr>
            </a:lvl4pPr>
            <a:lvl5pPr marL="901558" indent="-150061">
              <a:buFont typeface="Arial" panose="020B0604020202020204" pitchFamily="34" charset="0"/>
              <a:buChar char="•"/>
              <a:defRPr sz="900">
                <a:solidFill>
                  <a:schemeClr val="tx1">
                    <a:lumMod val="50000"/>
                    <a:lumOff val="50000"/>
                  </a:schemeClr>
                </a:solidFill>
                <a:latin typeface="+mj-lt"/>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42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 name="Text Placeholder 7"/>
          <p:cNvSpPr>
            <a:spLocks noGrp="1"/>
          </p:cNvSpPr>
          <p:nvPr>
            <p:ph type="body" sz="quarter" idx="10"/>
          </p:nvPr>
        </p:nvSpPr>
        <p:spPr>
          <a:xfrm>
            <a:off x="547721" y="994656"/>
            <a:ext cx="7886700" cy="407902"/>
          </a:xfrm>
        </p:spPr>
        <p:txBody>
          <a:bodyPr/>
          <a:lstStyle>
            <a:lvl1pPr>
              <a:defRPr sz="135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p:cNvSpPr>
            <a:spLocks noGrp="1"/>
          </p:cNvSpPr>
          <p:nvPr>
            <p:ph type="title"/>
          </p:nvPr>
        </p:nvSpPr>
        <p:spPr>
          <a:xfrm>
            <a:off x="547721" y="429419"/>
            <a:ext cx="7886700" cy="572311"/>
          </a:xfrm>
          <a:prstGeom prst="rect">
            <a:avLst/>
          </a:prstGeom>
        </p:spPr>
        <p:txBody>
          <a:bodyPr lIns="182843" tIns="91422" rIns="182843" bIns="91422" rtlCol="0">
            <a:noAutofit/>
          </a:bodyPr>
          <a:lstStyle>
            <a:lvl1pPr>
              <a:defRPr sz="3601" b="1" cap="all" baseline="0">
                <a:solidFill>
                  <a:schemeClr val="tx1"/>
                </a:solidFill>
                <a:latin typeface="Bebas Neue Bold"/>
              </a:defRPr>
            </a:lvl1pPr>
          </a:lstStyle>
          <a:p>
            <a:r>
              <a:rPr lang="en-US" dirty="0"/>
              <a:t>Click to edit Master title style</a:t>
            </a:r>
          </a:p>
        </p:txBody>
      </p:sp>
    </p:spTree>
    <p:extLst>
      <p:ext uri="{BB962C8B-B14F-4D97-AF65-F5344CB8AC3E}">
        <p14:creationId xmlns:p14="http://schemas.microsoft.com/office/powerpoint/2010/main" val="252690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0129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37050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6254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4184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21"/>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3/2/2017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0" r:id="rId12"/>
    <p:sldLayoutId id="2147483671" r:id="rId13"/>
    <p:sldLayoutId id="2147483676" r:id="rId14"/>
    <p:sldLayoutId id="2147483697" r:id="rId15"/>
    <p:sldLayoutId id="2147483698" r:id="rId16"/>
    <p:sldLayoutId id="2147483699" r:id="rId17"/>
    <p:sldLayoutId id="2147483700" r:id="rId18"/>
    <p:sldLayoutId id="2147483701" r:id="rId19"/>
  </p:sldLayoutIdLst>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hcp-lan.org/groups/apm-fpt/apm-framework/"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O2d6BscrLAhXJ7iYKHa8hDKYQjRwIBw&amp;url=http://www.idsociety.org/Value_Based_Payments/&amp;bvm=bv.117218890,d.eWE&amp;psig=AFQjCNHZkykTHQOcNA9YQywzwQi4-xWcwg&amp;ust=145839556869596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g"/><Relationship Id="rId3" Type="http://schemas.openxmlformats.org/officeDocument/2006/relationships/image" Target="../media/image26.jpg"/><Relationship Id="rId7" Type="http://schemas.openxmlformats.org/officeDocument/2006/relationships/image" Target="../media/image28.jpeg"/><Relationship Id="rId12" Type="http://schemas.openxmlformats.org/officeDocument/2006/relationships/image" Target="../media/image33.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5.png"/><Relationship Id="rId10" Type="http://schemas.openxmlformats.org/officeDocument/2006/relationships/image" Target="../media/image31.JPG"/><Relationship Id="rId4" Type="http://schemas.openxmlformats.org/officeDocument/2006/relationships/oleObject" Target="../embeddings/oleObject2.bin"/><Relationship Id="rId9"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hcp-lan.org/groups/apm-fpt/apm-framework/"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761"/>
            <a:ext cx="9143999" cy="778926"/>
          </a:xfrm>
        </p:spPr>
        <p:txBody>
          <a:bodyPr>
            <a:noAutofit/>
          </a:bodyPr>
          <a:lstStyle/>
          <a:p>
            <a:r>
              <a:rPr lang="en-US" dirty="0"/>
              <a:t>Functioning in the 3.0 Era of Healthcare</a:t>
            </a:r>
          </a:p>
        </p:txBody>
      </p:sp>
      <p:sp>
        <p:nvSpPr>
          <p:cNvPr id="3" name="Subtitle 2"/>
          <p:cNvSpPr>
            <a:spLocks noGrp="1"/>
          </p:cNvSpPr>
          <p:nvPr>
            <p:ph type="subTitle" idx="1"/>
          </p:nvPr>
        </p:nvSpPr>
        <p:spPr>
          <a:xfrm>
            <a:off x="539750" y="1046425"/>
            <a:ext cx="7772400" cy="764808"/>
          </a:xfrm>
        </p:spPr>
        <p:txBody>
          <a:bodyPr>
            <a:normAutofit fontScale="77500" lnSpcReduction="20000"/>
          </a:bodyPr>
          <a:lstStyle/>
          <a:p>
            <a:pPr algn="r"/>
            <a:r>
              <a:rPr lang="en-US" dirty="0"/>
              <a:t>Sean G. Boynes, DMD, MS</a:t>
            </a:r>
          </a:p>
          <a:p>
            <a:pPr algn="r"/>
            <a:r>
              <a:rPr lang="en-US" sz="1800" dirty="0"/>
              <a:t>Director of Interprofessional Practice</a:t>
            </a:r>
          </a:p>
          <a:p>
            <a:pPr algn="r"/>
            <a:r>
              <a:rPr lang="en-US" sz="1800" dirty="0"/>
              <a:t>DentaQuest Institute</a:t>
            </a:r>
          </a:p>
        </p:txBody>
      </p:sp>
    </p:spTree>
    <p:extLst>
      <p:ext uri="{BB962C8B-B14F-4D97-AF65-F5344CB8AC3E}">
        <p14:creationId xmlns:p14="http://schemas.microsoft.com/office/powerpoint/2010/main" val="98958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1739"/>
            <a:ext cx="8229600" cy="445798"/>
          </a:xfrm>
        </p:spPr>
        <p:txBody>
          <a:bodyPr/>
          <a:lstStyle/>
          <a:p>
            <a:pPr eaLnBrk="1" hangingPunct="1"/>
            <a:r>
              <a:rPr lang="en-US" dirty="0"/>
              <a:t>Oral Health Systemic Connection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7" y="886691"/>
            <a:ext cx="8839201" cy="74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8" y="1508655"/>
            <a:ext cx="8839200" cy="438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28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a:xfrm>
            <a:off x="148492" y="125431"/>
            <a:ext cx="8690708" cy="571500"/>
          </a:xfrm>
        </p:spPr>
        <p:txBody>
          <a:bodyPr/>
          <a:lstStyle/>
          <a:p>
            <a:r>
              <a:rPr lang="en-US" altLang="en-US" sz="3200" dirty="0"/>
              <a:t>     DHHS Learning Action Network (LAN)   </a:t>
            </a:r>
          </a:p>
        </p:txBody>
      </p:sp>
      <p:sp>
        <p:nvSpPr>
          <p:cNvPr id="4" name="Text Placeholder 3"/>
          <p:cNvSpPr>
            <a:spLocks noGrp="1"/>
          </p:cNvSpPr>
          <p:nvPr>
            <p:ph type="body" sz="quarter" idx="11"/>
          </p:nvPr>
        </p:nvSpPr>
        <p:spPr>
          <a:xfrm>
            <a:off x="1138238" y="1160483"/>
            <a:ext cx="6705600" cy="4535487"/>
          </a:xfrm>
        </p:spPr>
        <p:txBody>
          <a:bodyPr/>
          <a:lstStyle/>
          <a:p>
            <a:pPr defTabSz="931863" eaLnBrk="1" hangingPunct="1">
              <a:spcBef>
                <a:spcPct val="0"/>
              </a:spcBef>
              <a:defRPr/>
            </a:pPr>
            <a:r>
              <a:rPr lang="en-US" altLang="en-US" sz="1800" dirty="0"/>
              <a:t>The LAN’s mission is to help achieve better care, smarter spending, and healthier people. </a:t>
            </a:r>
          </a:p>
          <a:p>
            <a:pPr defTabSz="931863" eaLnBrk="1" hangingPunct="1">
              <a:spcBef>
                <a:spcPct val="0"/>
              </a:spcBef>
              <a:defRPr/>
            </a:pPr>
            <a:endParaRPr lang="en-US" altLang="en-US" sz="1800" dirty="0"/>
          </a:p>
          <a:p>
            <a:pPr defTabSz="931863" eaLnBrk="1" hangingPunct="1">
              <a:spcBef>
                <a:spcPct val="0"/>
              </a:spcBef>
              <a:defRPr/>
            </a:pPr>
            <a:r>
              <a:rPr lang="en-US" altLang="en-US" sz="1800" dirty="0"/>
              <a:t>The Department of Health and Human Services (HHS) is working to  transform the nation’s health system to emphasize </a:t>
            </a:r>
            <a:r>
              <a:rPr lang="en-US" altLang="en-US" sz="1800" u="sng" dirty="0"/>
              <a:t>value</a:t>
            </a:r>
            <a:r>
              <a:rPr lang="en-US" altLang="en-US" sz="1800" dirty="0"/>
              <a:t> over </a:t>
            </a:r>
            <a:r>
              <a:rPr lang="en-US" altLang="en-US" sz="1800" u="sng" dirty="0"/>
              <a:t>volume</a:t>
            </a:r>
            <a:r>
              <a:rPr lang="en-US" altLang="en-US" sz="1800" dirty="0"/>
              <a:t>. </a:t>
            </a:r>
          </a:p>
          <a:p>
            <a:pPr>
              <a:defRPr/>
            </a:pPr>
            <a:endParaRPr lang="en-US" altLang="en-US" sz="1400" dirty="0">
              <a:ea typeface="Lato Light"/>
            </a:endParaRPr>
          </a:p>
          <a:p>
            <a:pPr marL="0" indent="0">
              <a:buFontTx/>
              <a:buNone/>
              <a:defRPr/>
            </a:pPr>
            <a:r>
              <a:rPr lang="en-US" altLang="en-US" sz="1400" dirty="0">
                <a:ea typeface="Lato Light"/>
              </a:rPr>
              <a:t>.</a:t>
            </a:r>
          </a:p>
          <a:p>
            <a:pPr>
              <a:spcBef>
                <a:spcPct val="0"/>
              </a:spcBef>
              <a:buFontTx/>
              <a:buNone/>
              <a:defRPr/>
            </a:pPr>
            <a:r>
              <a:rPr lang="en-US" altLang="en-US" sz="1400" dirty="0">
                <a:solidFill>
                  <a:srgbClr val="333333"/>
                </a:solidFill>
                <a:latin typeface="Open Sans"/>
              </a:rPr>
              <a:t>  </a:t>
            </a:r>
            <a:endParaRPr lang="en-US" sz="1600" dirty="0"/>
          </a:p>
        </p:txBody>
      </p:sp>
      <p:pic>
        <p:nvPicPr>
          <p:cNvPr id="5" name="Picture 4"/>
          <p:cNvPicPr>
            <a:picLocks noChangeAspect="1"/>
          </p:cNvPicPr>
          <p:nvPr/>
        </p:nvPicPr>
        <p:blipFill>
          <a:blip r:embed="rId3"/>
          <a:stretch>
            <a:fillRect/>
          </a:stretch>
        </p:blipFill>
        <p:spPr>
          <a:xfrm>
            <a:off x="2109448" y="5571317"/>
            <a:ext cx="1249572" cy="840138"/>
          </a:xfrm>
          <a:prstGeom prst="rect">
            <a:avLst/>
          </a:prstGeom>
        </p:spPr>
      </p:pic>
      <p:pic>
        <p:nvPicPr>
          <p:cNvPr id="6" name="Picture 5"/>
          <p:cNvPicPr>
            <a:picLocks noChangeAspect="1"/>
          </p:cNvPicPr>
          <p:nvPr/>
        </p:nvPicPr>
        <p:blipFill>
          <a:blip r:embed="rId4"/>
          <a:stretch>
            <a:fillRect/>
          </a:stretch>
        </p:blipFill>
        <p:spPr>
          <a:xfrm>
            <a:off x="3468228" y="5571317"/>
            <a:ext cx="2055494" cy="824233"/>
          </a:xfrm>
          <a:prstGeom prst="rect">
            <a:avLst/>
          </a:prstGeom>
        </p:spPr>
      </p:pic>
      <p:sp>
        <p:nvSpPr>
          <p:cNvPr id="7"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104245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0"/>
          </p:nvPr>
        </p:nvSpPr>
        <p:spPr>
          <a:xfrm>
            <a:off x="6046502" y="2987049"/>
            <a:ext cx="1768475" cy="1900238"/>
          </a:xfrm>
        </p:spPr>
        <p:txBody>
          <a:bodyPr/>
          <a:lstStyle/>
          <a:p>
            <a:pPr>
              <a:defRPr/>
            </a:pPr>
            <a:r>
              <a:rPr dirty="0"/>
              <a:t>Healthier People</a:t>
            </a:r>
          </a:p>
          <a:p>
            <a:pPr lvl="1">
              <a:defRPr/>
            </a:pPr>
            <a:r>
              <a:rPr lang="en-US" sz="1400" dirty="0"/>
              <a:t>Such alignment requires the participation of the entire health care community.</a:t>
            </a:r>
          </a:p>
          <a:p>
            <a:pPr>
              <a:defRPr/>
            </a:pPr>
            <a:endParaRPr dirty="0"/>
          </a:p>
        </p:txBody>
      </p:sp>
      <p:grpSp>
        <p:nvGrpSpPr>
          <p:cNvPr id="61" name="Group 60" descr="Logo of people" title="Logo"/>
          <p:cNvGrpSpPr/>
          <p:nvPr/>
        </p:nvGrpSpPr>
        <p:grpSpPr>
          <a:xfrm>
            <a:off x="6641168" y="1914768"/>
            <a:ext cx="579145" cy="761925"/>
            <a:chOff x="5894388" y="3475038"/>
            <a:chExt cx="895350" cy="1177925"/>
          </a:xfrm>
          <a:solidFill>
            <a:schemeClr val="tx1"/>
          </a:solidFill>
        </p:grpSpPr>
        <p:sp>
          <p:nvSpPr>
            <p:cNvPr id="62" name="Freeform 195"/>
            <p:cNvSpPr>
              <a:spLocks/>
            </p:cNvSpPr>
            <p:nvPr/>
          </p:nvSpPr>
          <p:spPr bwMode="auto">
            <a:xfrm>
              <a:off x="5894388" y="3992563"/>
              <a:ext cx="895350" cy="660400"/>
            </a:xfrm>
            <a:custGeom>
              <a:avLst/>
              <a:gdLst>
                <a:gd name="T0" fmla="*/ 221 w 238"/>
                <a:gd name="T1" fmla="*/ 65 h 175"/>
                <a:gd name="T2" fmla="*/ 213 w 238"/>
                <a:gd name="T3" fmla="*/ 87 h 175"/>
                <a:gd name="T4" fmla="*/ 192 w 238"/>
                <a:gd name="T5" fmla="*/ 92 h 175"/>
                <a:gd name="T6" fmla="*/ 172 w 238"/>
                <a:gd name="T7" fmla="*/ 87 h 175"/>
                <a:gd name="T8" fmla="*/ 164 w 238"/>
                <a:gd name="T9" fmla="*/ 67 h 175"/>
                <a:gd name="T10" fmla="*/ 164 w 238"/>
                <a:gd name="T11" fmla="*/ 67 h 175"/>
                <a:gd name="T12" fmla="*/ 164 w 238"/>
                <a:gd name="T13" fmla="*/ 64 h 175"/>
                <a:gd name="T14" fmla="*/ 160 w 238"/>
                <a:gd name="T15" fmla="*/ 50 h 175"/>
                <a:gd name="T16" fmla="*/ 140 w 238"/>
                <a:gd name="T17" fmla="*/ 34 h 175"/>
                <a:gd name="T18" fmla="*/ 137 w 238"/>
                <a:gd name="T19" fmla="*/ 28 h 175"/>
                <a:gd name="T20" fmla="*/ 142 w 238"/>
                <a:gd name="T21" fmla="*/ 16 h 175"/>
                <a:gd name="T22" fmla="*/ 130 w 238"/>
                <a:gd name="T23" fmla="*/ 0 h 175"/>
                <a:gd name="T24" fmla="*/ 124 w 238"/>
                <a:gd name="T25" fmla="*/ 18 h 175"/>
                <a:gd name="T26" fmla="*/ 104 w 238"/>
                <a:gd name="T27" fmla="*/ 22 h 175"/>
                <a:gd name="T28" fmla="*/ 83 w 238"/>
                <a:gd name="T29" fmla="*/ 18 h 175"/>
                <a:gd name="T30" fmla="*/ 78 w 238"/>
                <a:gd name="T31" fmla="*/ 3 h 175"/>
                <a:gd name="T32" fmla="*/ 75 w 238"/>
                <a:gd name="T33" fmla="*/ 6 h 175"/>
                <a:gd name="T34" fmla="*/ 75 w 238"/>
                <a:gd name="T35" fmla="*/ 6 h 175"/>
                <a:gd name="T36" fmla="*/ 70 w 238"/>
                <a:gd name="T37" fmla="*/ 21 h 175"/>
                <a:gd name="T38" fmla="*/ 106 w 238"/>
                <a:gd name="T39" fmla="*/ 39 h 175"/>
                <a:gd name="T40" fmla="*/ 114 w 238"/>
                <a:gd name="T41" fmla="*/ 38 h 175"/>
                <a:gd name="T42" fmla="*/ 118 w 238"/>
                <a:gd name="T43" fmla="*/ 39 h 175"/>
                <a:gd name="T44" fmla="*/ 151 w 238"/>
                <a:gd name="T45" fmla="*/ 65 h 175"/>
                <a:gd name="T46" fmla="*/ 155 w 238"/>
                <a:gd name="T47" fmla="*/ 75 h 175"/>
                <a:gd name="T48" fmla="*/ 150 w 238"/>
                <a:gd name="T49" fmla="*/ 87 h 175"/>
                <a:gd name="T50" fmla="*/ 151 w 238"/>
                <a:gd name="T51" fmla="*/ 90 h 175"/>
                <a:gd name="T52" fmla="*/ 149 w 238"/>
                <a:gd name="T53" fmla="*/ 92 h 175"/>
                <a:gd name="T54" fmla="*/ 95 w 238"/>
                <a:gd name="T55" fmla="*/ 116 h 175"/>
                <a:gd name="T56" fmla="*/ 88 w 238"/>
                <a:gd name="T57" fmla="*/ 116 h 175"/>
                <a:gd name="T58" fmla="*/ 82 w 238"/>
                <a:gd name="T59" fmla="*/ 113 h 175"/>
                <a:gd name="T60" fmla="*/ 70 w 238"/>
                <a:gd name="T61" fmla="*/ 152 h 175"/>
                <a:gd name="T62" fmla="*/ 47 w 238"/>
                <a:gd name="T63" fmla="*/ 157 h 175"/>
                <a:gd name="T64" fmla="*/ 24 w 238"/>
                <a:gd name="T65" fmla="*/ 152 h 175"/>
                <a:gd name="T66" fmla="*/ 14 w 238"/>
                <a:gd name="T67" fmla="*/ 119 h 175"/>
                <a:gd name="T68" fmla="*/ 1 w 238"/>
                <a:gd name="T69" fmla="*/ 145 h 175"/>
                <a:gd name="T70" fmla="*/ 53 w 238"/>
                <a:gd name="T71" fmla="*/ 173 h 175"/>
                <a:gd name="T72" fmla="*/ 99 w 238"/>
                <a:gd name="T73" fmla="*/ 135 h 175"/>
                <a:gd name="T74" fmla="*/ 104 w 238"/>
                <a:gd name="T75" fmla="*/ 130 h 175"/>
                <a:gd name="T76" fmla="*/ 165 w 238"/>
                <a:gd name="T77" fmla="*/ 107 h 175"/>
                <a:gd name="T78" fmla="*/ 195 w 238"/>
                <a:gd name="T79" fmla="*/ 114 h 175"/>
                <a:gd name="T80" fmla="*/ 238 w 238"/>
                <a:gd name="T81" fmla="*/ 86 h 175"/>
                <a:gd name="T82" fmla="*/ 221 w 238"/>
                <a:gd name="T83" fmla="*/ 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175">
                  <a:moveTo>
                    <a:pt x="221" y="65"/>
                  </a:moveTo>
                  <a:cubicBezTo>
                    <a:pt x="218" y="75"/>
                    <a:pt x="215" y="86"/>
                    <a:pt x="213" y="87"/>
                  </a:cubicBezTo>
                  <a:cubicBezTo>
                    <a:pt x="210" y="90"/>
                    <a:pt x="195" y="92"/>
                    <a:pt x="192" y="92"/>
                  </a:cubicBezTo>
                  <a:cubicBezTo>
                    <a:pt x="190" y="92"/>
                    <a:pt x="175" y="90"/>
                    <a:pt x="172" y="87"/>
                  </a:cubicBezTo>
                  <a:cubicBezTo>
                    <a:pt x="170" y="86"/>
                    <a:pt x="167" y="77"/>
                    <a:pt x="164" y="67"/>
                  </a:cubicBezTo>
                  <a:cubicBezTo>
                    <a:pt x="164" y="67"/>
                    <a:pt x="164" y="67"/>
                    <a:pt x="164" y="67"/>
                  </a:cubicBezTo>
                  <a:cubicBezTo>
                    <a:pt x="164" y="64"/>
                    <a:pt x="164" y="64"/>
                    <a:pt x="164" y="64"/>
                  </a:cubicBezTo>
                  <a:cubicBezTo>
                    <a:pt x="162" y="58"/>
                    <a:pt x="161" y="53"/>
                    <a:pt x="160" y="50"/>
                  </a:cubicBezTo>
                  <a:cubicBezTo>
                    <a:pt x="158" y="48"/>
                    <a:pt x="144" y="37"/>
                    <a:pt x="140" y="34"/>
                  </a:cubicBezTo>
                  <a:cubicBezTo>
                    <a:pt x="138" y="33"/>
                    <a:pt x="137" y="30"/>
                    <a:pt x="137" y="28"/>
                  </a:cubicBezTo>
                  <a:cubicBezTo>
                    <a:pt x="140" y="24"/>
                    <a:pt x="142" y="20"/>
                    <a:pt x="142" y="16"/>
                  </a:cubicBezTo>
                  <a:cubicBezTo>
                    <a:pt x="142" y="10"/>
                    <a:pt x="137" y="4"/>
                    <a:pt x="130" y="0"/>
                  </a:cubicBezTo>
                  <a:cubicBezTo>
                    <a:pt x="128" y="9"/>
                    <a:pt x="125" y="17"/>
                    <a:pt x="124" y="18"/>
                  </a:cubicBezTo>
                  <a:cubicBezTo>
                    <a:pt x="121" y="21"/>
                    <a:pt x="106" y="22"/>
                    <a:pt x="104" y="22"/>
                  </a:cubicBezTo>
                  <a:cubicBezTo>
                    <a:pt x="101" y="22"/>
                    <a:pt x="86" y="21"/>
                    <a:pt x="83" y="18"/>
                  </a:cubicBezTo>
                  <a:cubicBezTo>
                    <a:pt x="82" y="17"/>
                    <a:pt x="80" y="11"/>
                    <a:pt x="78" y="3"/>
                  </a:cubicBezTo>
                  <a:cubicBezTo>
                    <a:pt x="77" y="4"/>
                    <a:pt x="76" y="5"/>
                    <a:pt x="75" y="6"/>
                  </a:cubicBezTo>
                  <a:cubicBezTo>
                    <a:pt x="75" y="6"/>
                    <a:pt x="75" y="6"/>
                    <a:pt x="75" y="6"/>
                  </a:cubicBezTo>
                  <a:cubicBezTo>
                    <a:pt x="75" y="11"/>
                    <a:pt x="73" y="17"/>
                    <a:pt x="70" y="21"/>
                  </a:cubicBezTo>
                  <a:cubicBezTo>
                    <a:pt x="74" y="31"/>
                    <a:pt x="89" y="39"/>
                    <a:pt x="106" y="39"/>
                  </a:cubicBezTo>
                  <a:cubicBezTo>
                    <a:pt x="109" y="39"/>
                    <a:pt x="111" y="39"/>
                    <a:pt x="114" y="38"/>
                  </a:cubicBezTo>
                  <a:cubicBezTo>
                    <a:pt x="115" y="39"/>
                    <a:pt x="117" y="39"/>
                    <a:pt x="118" y="39"/>
                  </a:cubicBezTo>
                  <a:cubicBezTo>
                    <a:pt x="125" y="42"/>
                    <a:pt x="144" y="57"/>
                    <a:pt x="151" y="65"/>
                  </a:cubicBezTo>
                  <a:cubicBezTo>
                    <a:pt x="154" y="67"/>
                    <a:pt x="154" y="72"/>
                    <a:pt x="155" y="75"/>
                  </a:cubicBezTo>
                  <a:cubicBezTo>
                    <a:pt x="152" y="79"/>
                    <a:pt x="150" y="83"/>
                    <a:pt x="150" y="87"/>
                  </a:cubicBezTo>
                  <a:cubicBezTo>
                    <a:pt x="150" y="88"/>
                    <a:pt x="150" y="89"/>
                    <a:pt x="151" y="90"/>
                  </a:cubicBezTo>
                  <a:cubicBezTo>
                    <a:pt x="150" y="91"/>
                    <a:pt x="150" y="92"/>
                    <a:pt x="149" y="92"/>
                  </a:cubicBezTo>
                  <a:cubicBezTo>
                    <a:pt x="142" y="99"/>
                    <a:pt x="102" y="113"/>
                    <a:pt x="95" y="116"/>
                  </a:cubicBezTo>
                  <a:cubicBezTo>
                    <a:pt x="93" y="116"/>
                    <a:pt x="90" y="116"/>
                    <a:pt x="88" y="116"/>
                  </a:cubicBezTo>
                  <a:cubicBezTo>
                    <a:pt x="86" y="115"/>
                    <a:pt x="84" y="114"/>
                    <a:pt x="82" y="113"/>
                  </a:cubicBezTo>
                  <a:cubicBezTo>
                    <a:pt x="79" y="126"/>
                    <a:pt x="73" y="150"/>
                    <a:pt x="70" y="152"/>
                  </a:cubicBezTo>
                  <a:cubicBezTo>
                    <a:pt x="67" y="155"/>
                    <a:pt x="50" y="157"/>
                    <a:pt x="47" y="157"/>
                  </a:cubicBezTo>
                  <a:cubicBezTo>
                    <a:pt x="45" y="157"/>
                    <a:pt x="28" y="155"/>
                    <a:pt x="24" y="152"/>
                  </a:cubicBezTo>
                  <a:cubicBezTo>
                    <a:pt x="22" y="150"/>
                    <a:pt x="17" y="132"/>
                    <a:pt x="14" y="119"/>
                  </a:cubicBezTo>
                  <a:cubicBezTo>
                    <a:pt x="5" y="126"/>
                    <a:pt x="0" y="135"/>
                    <a:pt x="1" y="145"/>
                  </a:cubicBezTo>
                  <a:cubicBezTo>
                    <a:pt x="2" y="163"/>
                    <a:pt x="26" y="175"/>
                    <a:pt x="53" y="173"/>
                  </a:cubicBezTo>
                  <a:cubicBezTo>
                    <a:pt x="80" y="170"/>
                    <a:pt x="101" y="153"/>
                    <a:pt x="99" y="135"/>
                  </a:cubicBezTo>
                  <a:cubicBezTo>
                    <a:pt x="100" y="133"/>
                    <a:pt x="102" y="131"/>
                    <a:pt x="104" y="130"/>
                  </a:cubicBezTo>
                  <a:cubicBezTo>
                    <a:pt x="108" y="128"/>
                    <a:pt x="148" y="111"/>
                    <a:pt x="165" y="107"/>
                  </a:cubicBezTo>
                  <a:cubicBezTo>
                    <a:pt x="173" y="111"/>
                    <a:pt x="183" y="114"/>
                    <a:pt x="195" y="114"/>
                  </a:cubicBezTo>
                  <a:cubicBezTo>
                    <a:pt x="219" y="113"/>
                    <a:pt x="238" y="101"/>
                    <a:pt x="238" y="86"/>
                  </a:cubicBezTo>
                  <a:cubicBezTo>
                    <a:pt x="238" y="77"/>
                    <a:pt x="231" y="70"/>
                    <a:pt x="22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3" name="Freeform 197"/>
            <p:cNvSpPr>
              <a:spLocks/>
            </p:cNvSpPr>
            <p:nvPr/>
          </p:nvSpPr>
          <p:spPr bwMode="auto">
            <a:xfrm>
              <a:off x="6459538" y="3898900"/>
              <a:ext cx="315913" cy="411163"/>
            </a:xfrm>
            <a:custGeom>
              <a:avLst/>
              <a:gdLst>
                <a:gd name="T0" fmla="*/ 4 w 84"/>
                <a:gd name="T1" fmla="*/ 50 h 109"/>
                <a:gd name="T2" fmla="*/ 9 w 84"/>
                <a:gd name="T3" fmla="*/ 60 h 109"/>
                <a:gd name="T4" fmla="*/ 14 w 84"/>
                <a:gd name="T5" fmla="*/ 62 h 109"/>
                <a:gd name="T6" fmla="*/ 24 w 84"/>
                <a:gd name="T7" fmla="*/ 104 h 109"/>
                <a:gd name="T8" fmla="*/ 42 w 84"/>
                <a:gd name="T9" fmla="*/ 109 h 109"/>
                <a:gd name="T10" fmla="*/ 42 w 84"/>
                <a:gd name="T11" fmla="*/ 109 h 109"/>
                <a:gd name="T12" fmla="*/ 44 w 84"/>
                <a:gd name="T13" fmla="*/ 109 h 109"/>
                <a:gd name="T14" fmla="*/ 46 w 84"/>
                <a:gd name="T15" fmla="*/ 108 h 109"/>
                <a:gd name="T16" fmla="*/ 59 w 84"/>
                <a:gd name="T17" fmla="*/ 104 h 109"/>
                <a:gd name="T18" fmla="*/ 70 w 84"/>
                <a:gd name="T19" fmla="*/ 62 h 109"/>
                <a:gd name="T20" fmla="*/ 75 w 84"/>
                <a:gd name="T21" fmla="*/ 60 h 109"/>
                <a:gd name="T22" fmla="*/ 79 w 84"/>
                <a:gd name="T23" fmla="*/ 50 h 109"/>
                <a:gd name="T24" fmla="*/ 83 w 84"/>
                <a:gd name="T25" fmla="*/ 21 h 109"/>
                <a:gd name="T26" fmla="*/ 76 w 84"/>
                <a:gd name="T27" fmla="*/ 7 h 109"/>
                <a:gd name="T28" fmla="*/ 61 w 84"/>
                <a:gd name="T29" fmla="*/ 0 h 109"/>
                <a:gd name="T30" fmla="*/ 52 w 84"/>
                <a:gd name="T31" fmla="*/ 5 h 109"/>
                <a:gd name="T32" fmla="*/ 42 w 84"/>
                <a:gd name="T33" fmla="*/ 6 h 109"/>
                <a:gd name="T34" fmla="*/ 42 w 84"/>
                <a:gd name="T35" fmla="*/ 6 h 109"/>
                <a:gd name="T36" fmla="*/ 32 w 84"/>
                <a:gd name="T37" fmla="*/ 5 h 109"/>
                <a:gd name="T38" fmla="*/ 23 w 84"/>
                <a:gd name="T39" fmla="*/ 0 h 109"/>
                <a:gd name="T40" fmla="*/ 6 w 84"/>
                <a:gd name="T41" fmla="*/ 8 h 109"/>
                <a:gd name="T42" fmla="*/ 0 w 84"/>
                <a:gd name="T43" fmla="*/ 21 h 109"/>
                <a:gd name="T44" fmla="*/ 4 w 84"/>
                <a:gd name="T4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4" y="50"/>
                  </a:moveTo>
                  <a:cubicBezTo>
                    <a:pt x="5" y="54"/>
                    <a:pt x="7" y="57"/>
                    <a:pt x="9" y="60"/>
                  </a:cubicBezTo>
                  <a:cubicBezTo>
                    <a:pt x="11" y="62"/>
                    <a:pt x="14" y="62"/>
                    <a:pt x="14" y="62"/>
                  </a:cubicBezTo>
                  <a:cubicBezTo>
                    <a:pt x="14" y="62"/>
                    <a:pt x="21" y="101"/>
                    <a:pt x="24" y="104"/>
                  </a:cubicBezTo>
                  <a:cubicBezTo>
                    <a:pt x="27" y="107"/>
                    <a:pt x="40" y="109"/>
                    <a:pt x="42" y="109"/>
                  </a:cubicBezTo>
                  <a:cubicBezTo>
                    <a:pt x="42" y="109"/>
                    <a:pt x="42" y="109"/>
                    <a:pt x="42" y="109"/>
                  </a:cubicBezTo>
                  <a:cubicBezTo>
                    <a:pt x="44" y="109"/>
                    <a:pt x="44" y="109"/>
                    <a:pt x="44" y="109"/>
                  </a:cubicBezTo>
                  <a:cubicBezTo>
                    <a:pt x="46" y="108"/>
                    <a:pt x="46" y="108"/>
                    <a:pt x="46" y="108"/>
                  </a:cubicBezTo>
                  <a:cubicBezTo>
                    <a:pt x="50" y="108"/>
                    <a:pt x="57" y="106"/>
                    <a:pt x="59" y="104"/>
                  </a:cubicBezTo>
                  <a:cubicBezTo>
                    <a:pt x="62" y="101"/>
                    <a:pt x="70" y="62"/>
                    <a:pt x="70" y="62"/>
                  </a:cubicBezTo>
                  <a:cubicBezTo>
                    <a:pt x="70" y="62"/>
                    <a:pt x="73" y="62"/>
                    <a:pt x="75" y="60"/>
                  </a:cubicBezTo>
                  <a:cubicBezTo>
                    <a:pt x="77" y="57"/>
                    <a:pt x="78" y="54"/>
                    <a:pt x="79" y="50"/>
                  </a:cubicBezTo>
                  <a:cubicBezTo>
                    <a:pt x="82" y="42"/>
                    <a:pt x="84" y="33"/>
                    <a:pt x="83" y="21"/>
                  </a:cubicBezTo>
                  <a:cubicBezTo>
                    <a:pt x="83" y="15"/>
                    <a:pt x="80" y="10"/>
                    <a:pt x="76" y="7"/>
                  </a:cubicBezTo>
                  <a:cubicBezTo>
                    <a:pt x="71" y="2"/>
                    <a:pt x="63" y="0"/>
                    <a:pt x="61" y="0"/>
                  </a:cubicBezTo>
                  <a:cubicBezTo>
                    <a:pt x="58" y="0"/>
                    <a:pt x="56" y="4"/>
                    <a:pt x="52" y="5"/>
                  </a:cubicBezTo>
                  <a:cubicBezTo>
                    <a:pt x="46" y="6"/>
                    <a:pt x="42" y="6"/>
                    <a:pt x="42" y="6"/>
                  </a:cubicBezTo>
                  <a:cubicBezTo>
                    <a:pt x="42" y="6"/>
                    <a:pt x="42" y="6"/>
                    <a:pt x="42" y="6"/>
                  </a:cubicBezTo>
                  <a:cubicBezTo>
                    <a:pt x="40" y="6"/>
                    <a:pt x="36" y="5"/>
                    <a:pt x="32" y="5"/>
                  </a:cubicBezTo>
                  <a:cubicBezTo>
                    <a:pt x="28" y="4"/>
                    <a:pt x="26" y="0"/>
                    <a:pt x="23" y="0"/>
                  </a:cubicBezTo>
                  <a:cubicBezTo>
                    <a:pt x="20" y="0"/>
                    <a:pt x="12" y="2"/>
                    <a:pt x="6" y="8"/>
                  </a:cubicBezTo>
                  <a:cubicBezTo>
                    <a:pt x="3" y="11"/>
                    <a:pt x="1" y="15"/>
                    <a:pt x="0" y="21"/>
                  </a:cubicBezTo>
                  <a:cubicBezTo>
                    <a:pt x="0" y="33"/>
                    <a:pt x="2" y="42"/>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4" name="Oval 198"/>
            <p:cNvSpPr>
              <a:spLocks noChangeArrowheads="1"/>
            </p:cNvSpPr>
            <p:nvPr/>
          </p:nvSpPr>
          <p:spPr bwMode="auto">
            <a:xfrm>
              <a:off x="6191250" y="3475038"/>
              <a:ext cx="177800"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5" name="Freeform 199"/>
            <p:cNvSpPr>
              <a:spLocks/>
            </p:cNvSpPr>
            <p:nvPr/>
          </p:nvSpPr>
          <p:spPr bwMode="auto">
            <a:xfrm>
              <a:off x="6130925" y="3660775"/>
              <a:ext cx="304800" cy="392113"/>
            </a:xfrm>
            <a:custGeom>
              <a:avLst/>
              <a:gdLst>
                <a:gd name="T0" fmla="*/ 1 w 81"/>
                <a:gd name="T1" fmla="*/ 20 h 104"/>
                <a:gd name="T2" fmla="*/ 4 w 81"/>
                <a:gd name="T3" fmla="*/ 48 h 104"/>
                <a:gd name="T4" fmla="*/ 9 w 81"/>
                <a:gd name="T5" fmla="*/ 57 h 104"/>
                <a:gd name="T6" fmla="*/ 13 w 81"/>
                <a:gd name="T7" fmla="*/ 59 h 104"/>
                <a:gd name="T8" fmla="*/ 24 w 81"/>
                <a:gd name="T9" fmla="*/ 100 h 104"/>
                <a:gd name="T10" fmla="*/ 40 w 81"/>
                <a:gd name="T11" fmla="*/ 104 h 104"/>
                <a:gd name="T12" fmla="*/ 57 w 81"/>
                <a:gd name="T13" fmla="*/ 100 h 104"/>
                <a:gd name="T14" fmla="*/ 68 w 81"/>
                <a:gd name="T15" fmla="*/ 59 h 104"/>
                <a:gd name="T16" fmla="*/ 72 w 81"/>
                <a:gd name="T17" fmla="*/ 57 h 104"/>
                <a:gd name="T18" fmla="*/ 77 w 81"/>
                <a:gd name="T19" fmla="*/ 48 h 104"/>
                <a:gd name="T20" fmla="*/ 80 w 81"/>
                <a:gd name="T21" fmla="*/ 20 h 104"/>
                <a:gd name="T22" fmla="*/ 60 w 81"/>
                <a:gd name="T23" fmla="*/ 0 h 104"/>
                <a:gd name="T24" fmla="*/ 59 w 81"/>
                <a:gd name="T25" fmla="*/ 0 h 104"/>
                <a:gd name="T26" fmla="*/ 50 w 81"/>
                <a:gd name="T27" fmla="*/ 4 h 104"/>
                <a:gd name="T28" fmla="*/ 47 w 81"/>
                <a:gd name="T29" fmla="*/ 5 h 104"/>
                <a:gd name="T30" fmla="*/ 46 w 81"/>
                <a:gd name="T31" fmla="*/ 5 h 104"/>
                <a:gd name="T32" fmla="*/ 41 w 81"/>
                <a:gd name="T33" fmla="*/ 5 h 104"/>
                <a:gd name="T34" fmla="*/ 38 w 81"/>
                <a:gd name="T35" fmla="*/ 5 h 104"/>
                <a:gd name="T36" fmla="*/ 32 w 81"/>
                <a:gd name="T37" fmla="*/ 5 h 104"/>
                <a:gd name="T38" fmla="*/ 31 w 81"/>
                <a:gd name="T39" fmla="*/ 4 h 104"/>
                <a:gd name="T40" fmla="*/ 22 w 81"/>
                <a:gd name="T41" fmla="*/ 0 h 104"/>
                <a:gd name="T42" fmla="*/ 21 w 81"/>
                <a:gd name="T43" fmla="*/ 0 h 104"/>
                <a:gd name="T44" fmla="*/ 1 w 81"/>
                <a:gd name="T45"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04">
                  <a:moveTo>
                    <a:pt x="1" y="20"/>
                  </a:moveTo>
                  <a:cubicBezTo>
                    <a:pt x="0" y="32"/>
                    <a:pt x="2" y="40"/>
                    <a:pt x="4" y="48"/>
                  </a:cubicBezTo>
                  <a:cubicBezTo>
                    <a:pt x="5" y="52"/>
                    <a:pt x="7" y="55"/>
                    <a:pt x="9" y="57"/>
                  </a:cubicBezTo>
                  <a:cubicBezTo>
                    <a:pt x="10" y="59"/>
                    <a:pt x="13" y="59"/>
                    <a:pt x="13" y="59"/>
                  </a:cubicBezTo>
                  <a:cubicBezTo>
                    <a:pt x="13" y="59"/>
                    <a:pt x="21" y="97"/>
                    <a:pt x="24" y="100"/>
                  </a:cubicBezTo>
                  <a:cubicBezTo>
                    <a:pt x="26" y="103"/>
                    <a:pt x="38" y="104"/>
                    <a:pt x="40" y="104"/>
                  </a:cubicBezTo>
                  <a:cubicBezTo>
                    <a:pt x="42" y="104"/>
                    <a:pt x="55" y="103"/>
                    <a:pt x="57" y="100"/>
                  </a:cubicBezTo>
                  <a:cubicBezTo>
                    <a:pt x="60" y="97"/>
                    <a:pt x="68" y="59"/>
                    <a:pt x="68" y="59"/>
                  </a:cubicBezTo>
                  <a:cubicBezTo>
                    <a:pt x="68" y="59"/>
                    <a:pt x="70" y="59"/>
                    <a:pt x="72" y="57"/>
                  </a:cubicBezTo>
                  <a:cubicBezTo>
                    <a:pt x="74" y="55"/>
                    <a:pt x="75" y="52"/>
                    <a:pt x="77" y="48"/>
                  </a:cubicBezTo>
                  <a:cubicBezTo>
                    <a:pt x="79" y="40"/>
                    <a:pt x="81" y="32"/>
                    <a:pt x="80" y="20"/>
                  </a:cubicBezTo>
                  <a:cubicBezTo>
                    <a:pt x="79" y="5"/>
                    <a:pt x="66" y="1"/>
                    <a:pt x="60" y="0"/>
                  </a:cubicBezTo>
                  <a:cubicBezTo>
                    <a:pt x="60" y="0"/>
                    <a:pt x="59" y="0"/>
                    <a:pt x="59" y="0"/>
                  </a:cubicBezTo>
                  <a:cubicBezTo>
                    <a:pt x="56" y="0"/>
                    <a:pt x="54" y="4"/>
                    <a:pt x="50" y="4"/>
                  </a:cubicBezTo>
                  <a:cubicBezTo>
                    <a:pt x="49" y="5"/>
                    <a:pt x="48" y="5"/>
                    <a:pt x="47" y="5"/>
                  </a:cubicBezTo>
                  <a:cubicBezTo>
                    <a:pt x="47" y="5"/>
                    <a:pt x="46" y="5"/>
                    <a:pt x="46" y="5"/>
                  </a:cubicBezTo>
                  <a:cubicBezTo>
                    <a:pt x="41" y="5"/>
                    <a:pt x="41" y="5"/>
                    <a:pt x="41" y="5"/>
                  </a:cubicBezTo>
                  <a:cubicBezTo>
                    <a:pt x="38" y="5"/>
                    <a:pt x="38" y="5"/>
                    <a:pt x="38" y="5"/>
                  </a:cubicBezTo>
                  <a:cubicBezTo>
                    <a:pt x="37" y="5"/>
                    <a:pt x="34" y="5"/>
                    <a:pt x="32" y="5"/>
                  </a:cubicBezTo>
                  <a:cubicBezTo>
                    <a:pt x="32" y="4"/>
                    <a:pt x="31" y="4"/>
                    <a:pt x="31" y="4"/>
                  </a:cubicBezTo>
                  <a:cubicBezTo>
                    <a:pt x="27" y="4"/>
                    <a:pt x="25" y="0"/>
                    <a:pt x="22" y="0"/>
                  </a:cubicBezTo>
                  <a:cubicBezTo>
                    <a:pt x="22" y="0"/>
                    <a:pt x="21" y="0"/>
                    <a:pt x="21" y="0"/>
                  </a:cubicBezTo>
                  <a:cubicBezTo>
                    <a:pt x="15" y="1"/>
                    <a:pt x="1" y="5"/>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6" name="Freeform 200"/>
            <p:cNvSpPr>
              <a:spLocks/>
            </p:cNvSpPr>
            <p:nvPr/>
          </p:nvSpPr>
          <p:spPr bwMode="auto">
            <a:xfrm>
              <a:off x="5902325" y="4116388"/>
              <a:ext cx="338138" cy="438150"/>
            </a:xfrm>
            <a:custGeom>
              <a:avLst/>
              <a:gdLst>
                <a:gd name="T0" fmla="*/ 1 w 90"/>
                <a:gd name="T1" fmla="*/ 23 h 116"/>
                <a:gd name="T2" fmla="*/ 5 w 90"/>
                <a:gd name="T3" fmla="*/ 53 h 116"/>
                <a:gd name="T4" fmla="*/ 10 w 90"/>
                <a:gd name="T5" fmla="*/ 64 h 116"/>
                <a:gd name="T6" fmla="*/ 15 w 90"/>
                <a:gd name="T7" fmla="*/ 66 h 116"/>
                <a:gd name="T8" fmla="*/ 26 w 90"/>
                <a:gd name="T9" fmla="*/ 111 h 116"/>
                <a:gd name="T10" fmla="*/ 45 w 90"/>
                <a:gd name="T11" fmla="*/ 116 h 116"/>
                <a:gd name="T12" fmla="*/ 64 w 90"/>
                <a:gd name="T13" fmla="*/ 111 h 116"/>
                <a:gd name="T14" fmla="*/ 75 w 90"/>
                <a:gd name="T15" fmla="*/ 66 h 116"/>
                <a:gd name="T16" fmla="*/ 80 w 90"/>
                <a:gd name="T17" fmla="*/ 64 h 116"/>
                <a:gd name="T18" fmla="*/ 85 w 90"/>
                <a:gd name="T19" fmla="*/ 53 h 116"/>
                <a:gd name="T20" fmla="*/ 89 w 90"/>
                <a:gd name="T21" fmla="*/ 23 h 116"/>
                <a:gd name="T22" fmla="*/ 73 w 90"/>
                <a:gd name="T23" fmla="*/ 2 h 116"/>
                <a:gd name="T24" fmla="*/ 65 w 90"/>
                <a:gd name="T25" fmla="*/ 0 h 116"/>
                <a:gd name="T26" fmla="*/ 56 w 90"/>
                <a:gd name="T27" fmla="*/ 5 h 116"/>
                <a:gd name="T28" fmla="*/ 45 w 90"/>
                <a:gd name="T29" fmla="*/ 6 h 116"/>
                <a:gd name="T30" fmla="*/ 45 w 90"/>
                <a:gd name="T31" fmla="*/ 6 h 116"/>
                <a:gd name="T32" fmla="*/ 34 w 90"/>
                <a:gd name="T33" fmla="*/ 5 h 116"/>
                <a:gd name="T34" fmla="*/ 25 w 90"/>
                <a:gd name="T35" fmla="*/ 0 h 116"/>
                <a:gd name="T36" fmla="*/ 16 w 90"/>
                <a:gd name="T37" fmla="*/ 2 h 116"/>
                <a:gd name="T38" fmla="*/ 1 w 90"/>
                <a:gd name="T39"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16">
                  <a:moveTo>
                    <a:pt x="1" y="23"/>
                  </a:moveTo>
                  <a:cubicBezTo>
                    <a:pt x="0" y="35"/>
                    <a:pt x="2" y="44"/>
                    <a:pt x="5" y="53"/>
                  </a:cubicBezTo>
                  <a:cubicBezTo>
                    <a:pt x="6" y="58"/>
                    <a:pt x="8" y="61"/>
                    <a:pt x="10" y="64"/>
                  </a:cubicBezTo>
                  <a:cubicBezTo>
                    <a:pt x="12" y="66"/>
                    <a:pt x="15" y="66"/>
                    <a:pt x="15" y="66"/>
                  </a:cubicBezTo>
                  <a:cubicBezTo>
                    <a:pt x="15" y="66"/>
                    <a:pt x="23" y="108"/>
                    <a:pt x="26" y="111"/>
                  </a:cubicBezTo>
                  <a:cubicBezTo>
                    <a:pt x="29" y="114"/>
                    <a:pt x="43" y="116"/>
                    <a:pt x="45" y="116"/>
                  </a:cubicBezTo>
                  <a:cubicBezTo>
                    <a:pt x="47" y="116"/>
                    <a:pt x="61" y="114"/>
                    <a:pt x="64" y="111"/>
                  </a:cubicBezTo>
                  <a:cubicBezTo>
                    <a:pt x="67" y="108"/>
                    <a:pt x="75" y="66"/>
                    <a:pt x="75" y="66"/>
                  </a:cubicBezTo>
                  <a:cubicBezTo>
                    <a:pt x="75" y="66"/>
                    <a:pt x="78" y="66"/>
                    <a:pt x="80" y="64"/>
                  </a:cubicBezTo>
                  <a:cubicBezTo>
                    <a:pt x="82" y="61"/>
                    <a:pt x="84" y="58"/>
                    <a:pt x="85" y="53"/>
                  </a:cubicBezTo>
                  <a:cubicBezTo>
                    <a:pt x="88" y="44"/>
                    <a:pt x="90" y="35"/>
                    <a:pt x="89" y="23"/>
                  </a:cubicBezTo>
                  <a:cubicBezTo>
                    <a:pt x="89" y="11"/>
                    <a:pt x="80" y="5"/>
                    <a:pt x="73" y="2"/>
                  </a:cubicBezTo>
                  <a:cubicBezTo>
                    <a:pt x="70" y="0"/>
                    <a:pt x="67" y="0"/>
                    <a:pt x="65" y="0"/>
                  </a:cubicBezTo>
                  <a:cubicBezTo>
                    <a:pt x="62" y="0"/>
                    <a:pt x="60" y="4"/>
                    <a:pt x="56" y="5"/>
                  </a:cubicBezTo>
                  <a:cubicBezTo>
                    <a:pt x="50" y="6"/>
                    <a:pt x="45" y="6"/>
                    <a:pt x="45" y="6"/>
                  </a:cubicBezTo>
                  <a:cubicBezTo>
                    <a:pt x="45" y="6"/>
                    <a:pt x="45" y="6"/>
                    <a:pt x="45" y="6"/>
                  </a:cubicBezTo>
                  <a:cubicBezTo>
                    <a:pt x="43" y="6"/>
                    <a:pt x="38" y="6"/>
                    <a:pt x="34" y="5"/>
                  </a:cubicBezTo>
                  <a:cubicBezTo>
                    <a:pt x="30" y="4"/>
                    <a:pt x="28" y="0"/>
                    <a:pt x="25" y="0"/>
                  </a:cubicBezTo>
                  <a:cubicBezTo>
                    <a:pt x="23" y="0"/>
                    <a:pt x="20" y="1"/>
                    <a:pt x="16" y="2"/>
                  </a:cubicBezTo>
                  <a:cubicBezTo>
                    <a:pt x="10" y="5"/>
                    <a:pt x="1" y="11"/>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7" name="Oval 201"/>
            <p:cNvSpPr>
              <a:spLocks noChangeArrowheads="1"/>
            </p:cNvSpPr>
            <p:nvPr/>
          </p:nvSpPr>
          <p:spPr bwMode="auto">
            <a:xfrm>
              <a:off x="6523038" y="3721100"/>
              <a:ext cx="180975"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68" name="Oval 202"/>
            <p:cNvSpPr>
              <a:spLocks noChangeArrowheads="1"/>
            </p:cNvSpPr>
            <p:nvPr/>
          </p:nvSpPr>
          <p:spPr bwMode="auto">
            <a:xfrm>
              <a:off x="5981700" y="3932238"/>
              <a:ext cx="17938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grpSp>
      <p:sp>
        <p:nvSpPr>
          <p:cNvPr id="7" name="Content Placeholder 6"/>
          <p:cNvSpPr>
            <a:spLocks noGrp="1"/>
          </p:cNvSpPr>
          <p:nvPr>
            <p:ph sz="quarter" idx="18"/>
          </p:nvPr>
        </p:nvSpPr>
        <p:spPr>
          <a:xfrm>
            <a:off x="3611277" y="2987049"/>
            <a:ext cx="1768475" cy="1900238"/>
          </a:xfrm>
        </p:spPr>
        <p:txBody>
          <a:bodyPr/>
          <a:lstStyle/>
          <a:p>
            <a:pPr>
              <a:defRPr/>
            </a:pPr>
            <a:r>
              <a:rPr dirty="0"/>
              <a:t>Smarter Spending</a:t>
            </a:r>
          </a:p>
          <a:p>
            <a:pPr lvl="1">
              <a:defRPr/>
            </a:pPr>
            <a:r>
              <a:rPr lang="en-US" sz="1400" dirty="0"/>
              <a:t>In order to achieve this, we need to shift our payment structure to pay for quality of care over quantity of services.</a:t>
            </a:r>
          </a:p>
          <a:p>
            <a:pPr>
              <a:defRPr/>
            </a:pPr>
            <a:endParaRPr dirty="0"/>
          </a:p>
        </p:txBody>
      </p:sp>
      <p:pic>
        <p:nvPicPr>
          <p:cNvPr id="23" name="Picture 22" descr="Dollar sign logo" title="Logo"/>
          <p:cNvPicPr>
            <a:picLocks noChangeAspect="1"/>
          </p:cNvPicPr>
          <p:nvPr/>
        </p:nvPicPr>
        <p:blipFill rotWithShape="1">
          <a:blip r:embed="rId3" cstate="print">
            <a:duotone>
              <a:prstClr val="black"/>
              <a:schemeClr val="tx1">
                <a:lumMod val="75000"/>
                <a:lumOff val="25000"/>
                <a:tint val="45000"/>
                <a:satMod val="400000"/>
              </a:schemeClr>
            </a:duotone>
            <a:extLst>
              <a:ext uri="{28A0092B-C50C-407E-A947-70E740481C1C}">
                <a14:useLocalDpi xmlns:a14="http://schemas.microsoft.com/office/drawing/2010/main" val="0"/>
              </a:ext>
            </a:extLst>
          </a:blip>
          <a:srcRect b="16066"/>
          <a:stretch/>
        </p:blipFill>
        <p:spPr>
          <a:xfrm>
            <a:off x="4018604" y="1895055"/>
            <a:ext cx="954742" cy="801351"/>
          </a:xfrm>
          <a:prstGeom prst="rect">
            <a:avLst/>
          </a:prstGeom>
          <a:solidFill>
            <a:schemeClr val="bg1"/>
          </a:solidFill>
          <a:ln>
            <a:noFill/>
          </a:ln>
        </p:spPr>
      </p:pic>
      <p:sp>
        <p:nvSpPr>
          <p:cNvPr id="5" name="Content Placeholder 4"/>
          <p:cNvSpPr>
            <a:spLocks noGrp="1"/>
          </p:cNvSpPr>
          <p:nvPr>
            <p:ph sz="quarter" idx="16"/>
          </p:nvPr>
        </p:nvSpPr>
        <p:spPr>
          <a:xfrm>
            <a:off x="1216534" y="2824481"/>
            <a:ext cx="1770062" cy="2533650"/>
          </a:xfrm>
        </p:spPr>
        <p:txBody>
          <a:bodyPr/>
          <a:lstStyle/>
          <a:p>
            <a:pPr>
              <a:defRPr/>
            </a:pPr>
            <a:r>
              <a:rPr lang="en-US" dirty="0"/>
              <a:t>Better Care</a:t>
            </a:r>
          </a:p>
          <a:p>
            <a:pPr lvl="1">
              <a:defRPr/>
            </a:pPr>
            <a:r>
              <a:rPr lang="en-US" sz="1400" dirty="0"/>
              <a:t>The LAN seeks to shift our health care system from the current fee-for-service payment model to a model that pays providers and hospitals for quality care and improved health.</a:t>
            </a:r>
          </a:p>
          <a:p>
            <a:pPr>
              <a:defRPr/>
            </a:pPr>
            <a:endParaRPr lang="en-US" dirty="0"/>
          </a:p>
        </p:txBody>
      </p:sp>
      <p:pic>
        <p:nvPicPr>
          <p:cNvPr id="33" name="Picture 32" descr="Logo of Heart " title="Logo"/>
          <p:cNvPicPr>
            <a:picLocks noChangeAspect="1"/>
          </p:cNvPicPr>
          <p:nvPr/>
        </p:nvPicPr>
        <p:blipFill rotWithShape="1">
          <a:blip r:embed="rId4"/>
          <a:srcRect b="20863"/>
          <a:stretch/>
        </p:blipFill>
        <p:spPr>
          <a:xfrm>
            <a:off x="1634840" y="1950412"/>
            <a:ext cx="933450" cy="739775"/>
          </a:xfrm>
          <a:prstGeom prst="rect">
            <a:avLst/>
          </a:prstGeom>
          <a:solidFill>
            <a:schemeClr val="bg1"/>
          </a:solidFill>
          <a:ln>
            <a:noFill/>
          </a:ln>
        </p:spPr>
      </p:pic>
      <p:sp>
        <p:nvSpPr>
          <p:cNvPr id="16" name="Text Placeholder 15"/>
          <p:cNvSpPr>
            <a:spLocks noGrp="1"/>
          </p:cNvSpPr>
          <p:nvPr>
            <p:ph type="body" sz="quarter" idx="10"/>
          </p:nvPr>
        </p:nvSpPr>
        <p:spPr>
          <a:xfrm>
            <a:off x="547688" y="885953"/>
            <a:ext cx="7886700" cy="407987"/>
          </a:xfrm>
        </p:spPr>
        <p:txBody>
          <a:bodyPr>
            <a:noAutofit/>
          </a:bodyPr>
          <a:lstStyle/>
          <a:p>
            <a:pPr>
              <a:defRPr/>
            </a:pPr>
            <a:r>
              <a:rPr lang="en-US" sz="1800" dirty="0"/>
              <a:t>The Health Care Payment Learning &amp; Action Network (LAN) was launched because of the need for: </a:t>
            </a:r>
          </a:p>
        </p:txBody>
      </p:sp>
      <p:sp>
        <p:nvSpPr>
          <p:cNvPr id="28681" name="Title 1"/>
          <p:cNvSpPr>
            <a:spLocks noGrp="1"/>
          </p:cNvSpPr>
          <p:nvPr>
            <p:ph type="title"/>
          </p:nvPr>
        </p:nvSpPr>
        <p:spPr>
          <a:xfrm>
            <a:off x="547688" y="109798"/>
            <a:ext cx="7886700" cy="571500"/>
          </a:xfrm>
        </p:spPr>
        <p:txBody>
          <a:bodyPr/>
          <a:lstStyle/>
          <a:p>
            <a:r>
              <a:rPr lang="en-US" altLang="en-US" sz="3600" dirty="0"/>
              <a:t>Purpose</a:t>
            </a:r>
          </a:p>
        </p:txBody>
      </p:sp>
      <p:pic>
        <p:nvPicPr>
          <p:cNvPr id="17" name="Picture 16"/>
          <p:cNvPicPr>
            <a:picLocks noChangeAspect="1"/>
          </p:cNvPicPr>
          <p:nvPr/>
        </p:nvPicPr>
        <p:blipFill>
          <a:blip r:embed="rId5"/>
          <a:stretch>
            <a:fillRect/>
          </a:stretch>
        </p:blipFill>
        <p:spPr>
          <a:xfrm>
            <a:off x="2109448" y="5571317"/>
            <a:ext cx="1249572" cy="840138"/>
          </a:xfrm>
          <a:prstGeom prst="rect">
            <a:avLst/>
          </a:prstGeom>
        </p:spPr>
      </p:pic>
      <p:pic>
        <p:nvPicPr>
          <p:cNvPr id="18" name="Picture 17"/>
          <p:cNvPicPr>
            <a:picLocks noChangeAspect="1"/>
          </p:cNvPicPr>
          <p:nvPr/>
        </p:nvPicPr>
        <p:blipFill>
          <a:blip r:embed="rId6"/>
          <a:stretch>
            <a:fillRect/>
          </a:stretch>
        </p:blipFill>
        <p:spPr>
          <a:xfrm>
            <a:off x="3468228" y="5571317"/>
            <a:ext cx="2055494" cy="824233"/>
          </a:xfrm>
          <a:prstGeom prst="rect">
            <a:avLst/>
          </a:prstGeom>
        </p:spPr>
      </p:pic>
      <p:sp>
        <p:nvSpPr>
          <p:cNvPr id="19"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312277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211638" y="1563574"/>
            <a:ext cx="4873625" cy="3175000"/>
          </a:xfrm>
        </p:spPr>
      </p:pic>
      <p:sp>
        <p:nvSpPr>
          <p:cNvPr id="30723" name="TextBox 8"/>
          <p:cNvSpPr txBox="1">
            <a:spLocks noChangeArrowheads="1"/>
          </p:cNvSpPr>
          <p:nvPr/>
        </p:nvSpPr>
        <p:spPr bwMode="auto">
          <a:xfrm>
            <a:off x="3970338" y="4581294"/>
            <a:ext cx="44672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1800" i="1" dirty="0">
                <a:latin typeface="Lato Light"/>
                <a:ea typeface="Lato Light"/>
                <a:cs typeface="Lato Light"/>
              </a:rPr>
              <a:t>Better Care, Smarter Spending, Healthier People</a:t>
            </a:r>
          </a:p>
        </p:txBody>
      </p:sp>
      <p:sp>
        <p:nvSpPr>
          <p:cNvPr id="8" name="TextBox 7"/>
          <p:cNvSpPr txBox="1"/>
          <p:nvPr/>
        </p:nvSpPr>
        <p:spPr>
          <a:xfrm>
            <a:off x="3976688" y="1279412"/>
            <a:ext cx="4467225" cy="536575"/>
          </a:xfrm>
          <a:prstGeom prst="rect">
            <a:avLst/>
          </a:prstGeom>
          <a:noFill/>
        </p:spPr>
        <p:txBody>
          <a:bodyPr>
            <a:spAutoFit/>
          </a:bodyPr>
          <a:lstStyle/>
          <a:p>
            <a:pPr algn="ctr">
              <a:lnSpc>
                <a:spcPct val="80000"/>
              </a:lnSpc>
              <a:defRPr/>
            </a:pPr>
            <a:r>
              <a:rPr lang="en-US" dirty="0">
                <a:latin typeface="+mj-lt"/>
                <a:cs typeface="Lato Light"/>
              </a:rPr>
              <a:t>Adoption of Alternative Payment Models (APMs)</a:t>
            </a:r>
          </a:p>
        </p:txBody>
      </p:sp>
      <p:sp>
        <p:nvSpPr>
          <p:cNvPr id="13" name="TextBox 355"/>
          <p:cNvSpPr txBox="1"/>
          <p:nvPr/>
        </p:nvSpPr>
        <p:spPr>
          <a:xfrm>
            <a:off x="541338" y="3986099"/>
            <a:ext cx="2889250" cy="646113"/>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1" dirty="0">
                <a:solidFill>
                  <a:schemeClr val="tx1">
                    <a:lumMod val="75000"/>
                    <a:lumOff val="25000"/>
                  </a:schemeClr>
                </a:solidFill>
              </a:rPr>
              <a:t>These payment reforms are expected to demonstrate </a:t>
            </a:r>
            <a:r>
              <a:rPr lang="en-US" sz="1201" i="1" dirty="0">
                <a:solidFill>
                  <a:schemeClr val="tx1">
                    <a:lumMod val="75000"/>
                    <a:lumOff val="25000"/>
                  </a:schemeClr>
                </a:solidFill>
              </a:rPr>
              <a:t>better outcomes </a:t>
            </a:r>
            <a:r>
              <a:rPr lang="en-US" sz="1201" dirty="0">
                <a:solidFill>
                  <a:schemeClr val="tx1">
                    <a:lumMod val="75000"/>
                    <a:lumOff val="25000"/>
                  </a:schemeClr>
                </a:solidFill>
              </a:rPr>
              <a:t>and </a:t>
            </a:r>
            <a:r>
              <a:rPr lang="en-US" sz="1201" i="1" dirty="0">
                <a:solidFill>
                  <a:schemeClr val="tx1">
                    <a:lumMod val="75000"/>
                    <a:lumOff val="25000"/>
                  </a:schemeClr>
                </a:solidFill>
              </a:rPr>
              <a:t>smarter spending </a:t>
            </a:r>
            <a:r>
              <a:rPr lang="en-US" sz="1201" dirty="0">
                <a:solidFill>
                  <a:schemeClr val="tx1">
                    <a:lumMod val="75000"/>
                    <a:lumOff val="25000"/>
                  </a:schemeClr>
                </a:solidFill>
              </a:rPr>
              <a:t>for patients.</a:t>
            </a:r>
          </a:p>
        </p:txBody>
      </p:sp>
      <p:sp>
        <p:nvSpPr>
          <p:cNvPr id="11" name="TextBox 352"/>
          <p:cNvSpPr txBox="1"/>
          <p:nvPr/>
        </p:nvSpPr>
        <p:spPr>
          <a:xfrm>
            <a:off x="1535113" y="3022487"/>
            <a:ext cx="1785937" cy="83185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1" dirty="0">
                <a:solidFill>
                  <a:schemeClr val="tx1">
                    <a:lumMod val="75000"/>
                    <a:lumOff val="25000"/>
                  </a:schemeClr>
                </a:solidFill>
                <a:latin typeface="+mj-lt"/>
                <a:ea typeface="Open Sans" panose="020B0606030504020204" pitchFamily="34" charset="0"/>
                <a:cs typeface="Open Sans" panose="020B0606030504020204" pitchFamily="34" charset="0"/>
              </a:rPr>
              <a:t>In 2018, at least 50% of U.S. health care payments are so linked. </a:t>
            </a:r>
          </a:p>
        </p:txBody>
      </p:sp>
      <p:sp>
        <p:nvSpPr>
          <p:cNvPr id="14" name="TextBox 359"/>
          <p:cNvSpPr txBox="1"/>
          <p:nvPr/>
        </p:nvSpPr>
        <p:spPr>
          <a:xfrm>
            <a:off x="541338" y="2917712"/>
            <a:ext cx="933450" cy="881062"/>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69"/>
              </a:spcAft>
              <a:defRPr/>
            </a:pPr>
            <a:r>
              <a:rPr lang="en-US" sz="2476" dirty="0">
                <a:latin typeface="+mj-lt"/>
              </a:rPr>
              <a:t>2018</a:t>
            </a:r>
          </a:p>
          <a:p>
            <a:pPr algn="ctr">
              <a:spcAft>
                <a:spcPts val="169"/>
              </a:spcAft>
              <a:defRPr/>
            </a:pPr>
            <a:r>
              <a:rPr lang="en-US" sz="2476" dirty="0">
                <a:solidFill>
                  <a:srgbClr val="7EBC42"/>
                </a:solidFill>
                <a:latin typeface="+mj-lt"/>
              </a:rPr>
              <a:t>50%</a:t>
            </a:r>
          </a:p>
        </p:txBody>
      </p:sp>
      <p:sp>
        <p:nvSpPr>
          <p:cNvPr id="12" name="Rectangle 11"/>
          <p:cNvSpPr/>
          <p:nvPr/>
        </p:nvSpPr>
        <p:spPr>
          <a:xfrm>
            <a:off x="1535113" y="1876312"/>
            <a:ext cx="1895475" cy="10160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1" dirty="0">
                <a:solidFill>
                  <a:schemeClr val="tx1">
                    <a:lumMod val="75000"/>
                    <a:lumOff val="25000"/>
                  </a:schemeClr>
                </a:solidFill>
                <a:latin typeface="+mj-lt"/>
                <a:ea typeface="Open Sans" panose="020B0606030504020204" pitchFamily="34" charset="0"/>
                <a:cs typeface="Open Sans" panose="020B0606030504020204" pitchFamily="34" charset="0"/>
              </a:rPr>
              <a:t>In 2016, at least 30% of U.S. health care payments are linked to quality and value through APMs.</a:t>
            </a:r>
          </a:p>
        </p:txBody>
      </p:sp>
      <p:sp>
        <p:nvSpPr>
          <p:cNvPr id="10" name="TextBox 351"/>
          <p:cNvSpPr txBox="1"/>
          <p:nvPr/>
        </p:nvSpPr>
        <p:spPr>
          <a:xfrm>
            <a:off x="541338" y="1849324"/>
            <a:ext cx="933450" cy="87947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69"/>
              </a:spcAft>
              <a:defRPr/>
            </a:pPr>
            <a:r>
              <a:rPr lang="en-US" sz="2476" dirty="0">
                <a:latin typeface="+mj-lt"/>
              </a:rPr>
              <a:t>2016</a:t>
            </a:r>
          </a:p>
          <a:p>
            <a:pPr algn="ctr">
              <a:spcAft>
                <a:spcPts val="169"/>
              </a:spcAft>
              <a:defRPr/>
            </a:pPr>
            <a:r>
              <a:rPr lang="en-US" sz="2476" dirty="0">
                <a:solidFill>
                  <a:srgbClr val="7EBC42"/>
                </a:solidFill>
                <a:latin typeface="+mj-lt"/>
              </a:rPr>
              <a:t>30%</a:t>
            </a:r>
          </a:p>
        </p:txBody>
      </p:sp>
      <p:sp>
        <p:nvSpPr>
          <p:cNvPr id="30730" name="TextBox 6"/>
          <p:cNvSpPr txBox="1">
            <a:spLocks noChangeArrowheads="1"/>
          </p:cNvSpPr>
          <p:nvPr/>
        </p:nvSpPr>
        <p:spPr bwMode="auto">
          <a:xfrm>
            <a:off x="541338" y="1638300"/>
            <a:ext cx="29289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FontTx/>
              <a:buNone/>
            </a:pPr>
            <a:r>
              <a:rPr lang="en-US" altLang="en-US" sz="1800">
                <a:latin typeface="Lato Light"/>
                <a:ea typeface="Lato Light"/>
                <a:cs typeface="Lato Light"/>
              </a:rPr>
              <a:t>Goals for U.S. Health Care</a:t>
            </a:r>
          </a:p>
        </p:txBody>
      </p:sp>
      <p:sp>
        <p:nvSpPr>
          <p:cNvPr id="17" name="Title 16"/>
          <p:cNvSpPr>
            <a:spLocks noGrp="1"/>
          </p:cNvSpPr>
          <p:nvPr>
            <p:ph type="title"/>
          </p:nvPr>
        </p:nvSpPr>
        <p:spPr>
          <a:xfrm>
            <a:off x="466725" y="800099"/>
            <a:ext cx="7886700" cy="995363"/>
          </a:xfrm>
        </p:spPr>
        <p:txBody>
          <a:bodyPr/>
          <a:lstStyle/>
          <a:p>
            <a:pPr defTabSz="685846">
              <a:lnSpc>
                <a:spcPct val="80000"/>
              </a:lnSpc>
              <a:spcBef>
                <a:spcPts val="0"/>
              </a:spcBef>
              <a:defRPr/>
            </a:pPr>
            <a:r>
              <a:rPr dirty="0">
                <a:ea typeface="+mn-ea"/>
                <a:cs typeface="Bebas Neue Bold"/>
              </a:rPr>
              <a:t>Goal</a:t>
            </a:r>
            <a:br>
              <a:rPr dirty="0">
                <a:solidFill>
                  <a:srgbClr val="323232"/>
                </a:solidFill>
                <a:ea typeface="+mn-ea"/>
                <a:cs typeface="Bebas Neue Bold"/>
              </a:rPr>
            </a:br>
            <a:endParaRPr dirty="0"/>
          </a:p>
        </p:txBody>
      </p:sp>
      <p:pic>
        <p:nvPicPr>
          <p:cNvPr id="15" name="Picture 14"/>
          <p:cNvPicPr>
            <a:picLocks noChangeAspect="1"/>
          </p:cNvPicPr>
          <p:nvPr/>
        </p:nvPicPr>
        <p:blipFill>
          <a:blip r:embed="rId4"/>
          <a:stretch>
            <a:fillRect/>
          </a:stretch>
        </p:blipFill>
        <p:spPr>
          <a:xfrm>
            <a:off x="2109448" y="5571317"/>
            <a:ext cx="1249572" cy="840138"/>
          </a:xfrm>
          <a:prstGeom prst="rect">
            <a:avLst/>
          </a:prstGeom>
        </p:spPr>
      </p:pic>
      <p:pic>
        <p:nvPicPr>
          <p:cNvPr id="16" name="Picture 15"/>
          <p:cNvPicPr>
            <a:picLocks noChangeAspect="1"/>
          </p:cNvPicPr>
          <p:nvPr/>
        </p:nvPicPr>
        <p:blipFill>
          <a:blip r:embed="rId5"/>
          <a:stretch>
            <a:fillRect/>
          </a:stretch>
        </p:blipFill>
        <p:spPr>
          <a:xfrm>
            <a:off x="3468228" y="5571317"/>
            <a:ext cx="2055494" cy="824233"/>
          </a:xfrm>
          <a:prstGeom prst="rect">
            <a:avLst/>
          </a:prstGeom>
        </p:spPr>
      </p:pic>
      <p:sp>
        <p:nvSpPr>
          <p:cNvPr id="18"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330101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for APM Framework Categories "/>
          <p:cNvGraphicFramePr>
            <a:graphicFrameLocks noGrp="1"/>
          </p:cNvGraphicFramePr>
          <p:nvPr>
            <p:extLst>
              <p:ext uri="{D42A27DB-BD31-4B8C-83A1-F6EECF244321}">
                <p14:modId xmlns:p14="http://schemas.microsoft.com/office/powerpoint/2010/main" val="2551588805"/>
              </p:ext>
            </p:extLst>
          </p:nvPr>
        </p:nvGraphicFramePr>
        <p:xfrm>
          <a:off x="3043238" y="1154284"/>
          <a:ext cx="5673725" cy="4014788"/>
        </p:xfrm>
        <a:graphic>
          <a:graphicData uri="http://schemas.openxmlformats.org/drawingml/2006/table">
            <a:tbl>
              <a:tblPr/>
              <a:tblGrid>
                <a:gridCol w="1419225">
                  <a:extLst>
                    <a:ext uri="{9D8B030D-6E8A-4147-A177-3AD203B41FA5}">
                      <a16:colId xmlns:a16="http://schemas.microsoft.com/office/drawing/2014/main" val="20000"/>
                    </a:ext>
                  </a:extLst>
                </a:gridCol>
                <a:gridCol w="1417638">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17637">
                  <a:extLst>
                    <a:ext uri="{9D8B030D-6E8A-4147-A177-3AD203B41FA5}">
                      <a16:colId xmlns:a16="http://schemas.microsoft.com/office/drawing/2014/main" val="20003"/>
                    </a:ext>
                  </a:extLst>
                </a:gridCol>
              </a:tblGrid>
              <a:tr h="620809">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Roboto Condensed"/>
                        <a:ea typeface="Roboto Condensed"/>
                        <a:cs typeface="Times New Roman" pitchFamily="18" charset="0"/>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Open Sans Extrabold"/>
                      </a:endParaRP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Open Sans Extrabold"/>
                      </a:endParaRP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Times New Roman" pitchFamily="18" charset="0"/>
                      </a:endParaRP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0"/>
                  </a:ext>
                </a:extLst>
              </a:tr>
              <a:tr h="76847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dirty="0">
                          <a:ln>
                            <a:noFill/>
                          </a:ln>
                          <a:solidFill>
                            <a:schemeClr val="tx1"/>
                          </a:solidFill>
                          <a:effectLst/>
                          <a:latin typeface="Arial" pitchFamily="34" charset="0"/>
                          <a:ea typeface="Roboto Condensed"/>
                          <a:cs typeface="Open Sans Extrabold"/>
                        </a:rPr>
                        <a:t>Category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Fee for Service – </a:t>
                      </a:r>
                      <a:b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No Link to </a:t>
                      </a:r>
                      <a:b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Quality &amp; Value</a:t>
                      </a:r>
                      <a:endParaRPr kumimoji="0" lang="en-US" altLang="en-US" sz="1100" b="0" i="0" u="none" strike="noStrike" cap="none" normalizeH="0" baseline="0" dirty="0">
                        <a:ln>
                          <a:noFill/>
                        </a:ln>
                        <a:solidFill>
                          <a:schemeClr val="tx1"/>
                        </a:solidFill>
                        <a:effectLst/>
                        <a:latin typeface="Arial" pitchFamily="34" charset="0"/>
                        <a:ea typeface="Roboto Condensed"/>
                        <a:cs typeface="Times New Roman" pitchFamily="18" charset="0"/>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2</a:t>
                      </a:r>
                    </a:p>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Fee for Service –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Link to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Quality &amp; Value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APMs Built on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Fee-for-Service Architecture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Population-Based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Payment</a:t>
                      </a:r>
                      <a:endParaRPr kumimoji="0" lang="en-US" altLang="en-US" sz="1100" b="0" i="0" u="none" strike="noStrike" cap="none" normalizeH="0" baseline="0">
                        <a:ln>
                          <a:noFill/>
                        </a:ln>
                        <a:solidFill>
                          <a:schemeClr val="tx1"/>
                        </a:solidFill>
                        <a:effectLst/>
                        <a:latin typeface="Arial" pitchFamily="34" charset="0"/>
                        <a:ea typeface="Roboto Condensed"/>
                        <a:cs typeface="Times New Roman" pitchFamily="18" charset="0"/>
                      </a:endParaRP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1"/>
                  </a:ext>
                </a:extLst>
              </a:tr>
              <a:tr h="2625503">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pitchFamily="34" charset="0"/>
                        <a:ea typeface="MS PGothic" pitchFamily="34" charset="-128"/>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Foundational Payments for Infrastructure &amp; Operations</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Pay for Reporting</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Rewards for Performance</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Rewards and Penalties </a:t>
                      </a:r>
                      <a:br>
                        <a:rPr kumimoji="0" lang="en-US" altLang="en-US" sz="1000" b="0" i="0" u="none" strike="noStrike" cap="none" normalizeH="0" baseline="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for Performance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defTabSz="1217613">
                        <a:spcBef>
                          <a:spcPct val="20000"/>
                        </a:spcBef>
                        <a:defRPr sz="2800">
                          <a:solidFill>
                            <a:schemeClr val="tx1"/>
                          </a:solidFill>
                          <a:latin typeface="Arial" pitchFamily="34" charset="0"/>
                        </a:defRPr>
                      </a:lvl1pPr>
                      <a:lvl2pPr marL="742950" indent="-285750" defTabSz="1217613">
                        <a:spcBef>
                          <a:spcPct val="20000"/>
                        </a:spcBef>
                        <a:defRPr sz="2400">
                          <a:solidFill>
                            <a:schemeClr val="tx1"/>
                          </a:solidFill>
                          <a:latin typeface="Arial" pitchFamily="34" charset="0"/>
                        </a:defRPr>
                      </a:lvl2pPr>
                      <a:lvl3pPr marL="1143000" indent="-228600" defTabSz="1217613">
                        <a:spcBef>
                          <a:spcPct val="20000"/>
                        </a:spcBef>
                        <a:defRPr sz="2000">
                          <a:solidFill>
                            <a:schemeClr val="tx1"/>
                          </a:solidFill>
                          <a:latin typeface="Arial" pitchFamily="34" charset="0"/>
                        </a:defRPr>
                      </a:lvl3pPr>
                      <a:lvl4pPr marL="1600200" indent="-228600" defTabSz="1217613">
                        <a:spcBef>
                          <a:spcPct val="20000"/>
                        </a:spcBef>
                        <a:defRPr>
                          <a:solidFill>
                            <a:schemeClr val="tx1"/>
                          </a:solidFill>
                          <a:latin typeface="Arial" pitchFamily="34" charset="0"/>
                        </a:defRPr>
                      </a:lvl4pPr>
                      <a:lvl5pPr marL="2057400" indent="-228600" defTabSz="1217613">
                        <a:spcBef>
                          <a:spcPct val="20000"/>
                        </a:spcBef>
                        <a:defRPr>
                          <a:solidFill>
                            <a:schemeClr val="tx1"/>
                          </a:solidFill>
                          <a:latin typeface="Arial" pitchFamily="34" charset="0"/>
                        </a:defRPr>
                      </a:lvl5pPr>
                      <a:lvl6pPr marL="2514600" indent="-228600" defTabSz="1217613" eaLnBrk="0" fontAlgn="base" hangingPunct="0">
                        <a:spcBef>
                          <a:spcPct val="20000"/>
                        </a:spcBef>
                        <a:spcAft>
                          <a:spcPct val="0"/>
                        </a:spcAft>
                        <a:defRPr>
                          <a:solidFill>
                            <a:schemeClr val="tx1"/>
                          </a:solidFill>
                          <a:latin typeface="Arial" pitchFamily="34" charset="0"/>
                        </a:defRPr>
                      </a:lvl6pPr>
                      <a:lvl7pPr marL="2971800" indent="-228600" defTabSz="1217613" eaLnBrk="0" fontAlgn="base" hangingPunct="0">
                        <a:spcBef>
                          <a:spcPct val="20000"/>
                        </a:spcBef>
                        <a:spcAft>
                          <a:spcPct val="0"/>
                        </a:spcAft>
                        <a:defRPr>
                          <a:solidFill>
                            <a:schemeClr val="tx1"/>
                          </a:solidFill>
                          <a:latin typeface="Arial" pitchFamily="34" charset="0"/>
                        </a:defRPr>
                      </a:lvl7pPr>
                      <a:lvl8pPr marL="3429000" indent="-228600" defTabSz="1217613" eaLnBrk="0" fontAlgn="base" hangingPunct="0">
                        <a:spcBef>
                          <a:spcPct val="20000"/>
                        </a:spcBef>
                        <a:spcAft>
                          <a:spcPct val="0"/>
                        </a:spcAft>
                        <a:defRPr>
                          <a:solidFill>
                            <a:schemeClr val="tx1"/>
                          </a:solidFill>
                          <a:latin typeface="Arial" pitchFamily="34" charset="0"/>
                        </a:defRPr>
                      </a:lvl8pPr>
                      <a:lvl9pPr marL="3886200" indent="-228600" defTabSz="1217613" eaLnBrk="0" fontAlgn="base" hangingPunct="0">
                        <a:spcBef>
                          <a:spcPct val="20000"/>
                        </a:spcBef>
                        <a:spcAft>
                          <a:spcPct val="0"/>
                        </a:spcAft>
                        <a:defRPr>
                          <a:solidFill>
                            <a:schemeClr val="tx1"/>
                          </a:solidFill>
                          <a:latin typeface="Arial" pitchFamily="34" charset="0"/>
                        </a:defRPr>
                      </a:lvl9pPr>
                    </a:lstStyle>
                    <a:p>
                      <a:pPr marL="0" marR="0" lvl="0" indent="0" algn="ctr" defTabSz="1217613"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a:ln>
                            <a:noFill/>
                          </a:ln>
                          <a:solidFill>
                            <a:srgbClr val="DAEDEF"/>
                          </a:solidFill>
                          <a:effectLst/>
                          <a:latin typeface="Arial" pitchFamily="34" charset="0"/>
                          <a:ea typeface="Roboto Condensed"/>
                          <a:cs typeface="Roboto Condensed"/>
                        </a:rPr>
                        <a:t>A</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APMs with </a:t>
                      </a:r>
                      <a:br>
                        <a:rPr kumimoji="0" lang="en-US" altLang="en-US" sz="1000" b="0" i="0" u="none" strike="noStrike" cap="none" normalizeH="0" baseline="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Upside Gainsharing</a:t>
                      </a:r>
                    </a:p>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rgbClr val="DAEDEF"/>
                          </a:solidFill>
                          <a:effectLst/>
                          <a:latin typeface="Arial" pitchFamily="34" charset="0"/>
                          <a:ea typeface="Roboto Condensed"/>
                          <a:cs typeface="Roboto Condensed"/>
                        </a:rPr>
                        <a:t>B</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APMs with Upside Gainsharing/Downside Risk</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defTabSz="1217613">
                        <a:spcBef>
                          <a:spcPct val="20000"/>
                        </a:spcBef>
                        <a:defRPr sz="2800">
                          <a:solidFill>
                            <a:schemeClr val="tx1"/>
                          </a:solidFill>
                          <a:latin typeface="Arial" pitchFamily="34" charset="0"/>
                        </a:defRPr>
                      </a:lvl1pPr>
                      <a:lvl2pPr marL="742950" indent="-285750" defTabSz="1217613">
                        <a:spcBef>
                          <a:spcPct val="20000"/>
                        </a:spcBef>
                        <a:defRPr sz="2400">
                          <a:solidFill>
                            <a:schemeClr val="tx1"/>
                          </a:solidFill>
                          <a:latin typeface="Arial" pitchFamily="34" charset="0"/>
                        </a:defRPr>
                      </a:lvl2pPr>
                      <a:lvl3pPr marL="1143000" indent="-228600" defTabSz="1217613">
                        <a:spcBef>
                          <a:spcPct val="20000"/>
                        </a:spcBef>
                        <a:defRPr sz="2000">
                          <a:solidFill>
                            <a:schemeClr val="tx1"/>
                          </a:solidFill>
                          <a:latin typeface="Arial" pitchFamily="34" charset="0"/>
                        </a:defRPr>
                      </a:lvl3pPr>
                      <a:lvl4pPr marL="1600200" indent="-228600" defTabSz="1217613">
                        <a:spcBef>
                          <a:spcPct val="20000"/>
                        </a:spcBef>
                        <a:defRPr>
                          <a:solidFill>
                            <a:schemeClr val="tx1"/>
                          </a:solidFill>
                          <a:latin typeface="Arial" pitchFamily="34" charset="0"/>
                        </a:defRPr>
                      </a:lvl4pPr>
                      <a:lvl5pPr marL="2057400" indent="-228600" defTabSz="1217613">
                        <a:spcBef>
                          <a:spcPct val="20000"/>
                        </a:spcBef>
                        <a:defRPr>
                          <a:solidFill>
                            <a:schemeClr val="tx1"/>
                          </a:solidFill>
                          <a:latin typeface="Arial" pitchFamily="34" charset="0"/>
                        </a:defRPr>
                      </a:lvl5pPr>
                      <a:lvl6pPr marL="2514600" indent="-228600" defTabSz="1217613" eaLnBrk="0" fontAlgn="base" hangingPunct="0">
                        <a:spcBef>
                          <a:spcPct val="20000"/>
                        </a:spcBef>
                        <a:spcAft>
                          <a:spcPct val="0"/>
                        </a:spcAft>
                        <a:defRPr>
                          <a:solidFill>
                            <a:schemeClr val="tx1"/>
                          </a:solidFill>
                          <a:latin typeface="Arial" pitchFamily="34" charset="0"/>
                        </a:defRPr>
                      </a:lvl6pPr>
                      <a:lvl7pPr marL="2971800" indent="-228600" defTabSz="1217613" eaLnBrk="0" fontAlgn="base" hangingPunct="0">
                        <a:spcBef>
                          <a:spcPct val="20000"/>
                        </a:spcBef>
                        <a:spcAft>
                          <a:spcPct val="0"/>
                        </a:spcAft>
                        <a:defRPr>
                          <a:solidFill>
                            <a:schemeClr val="tx1"/>
                          </a:solidFill>
                          <a:latin typeface="Arial" pitchFamily="34" charset="0"/>
                        </a:defRPr>
                      </a:lvl7pPr>
                      <a:lvl8pPr marL="3429000" indent="-228600" defTabSz="1217613" eaLnBrk="0" fontAlgn="base" hangingPunct="0">
                        <a:spcBef>
                          <a:spcPct val="20000"/>
                        </a:spcBef>
                        <a:spcAft>
                          <a:spcPct val="0"/>
                        </a:spcAft>
                        <a:defRPr>
                          <a:solidFill>
                            <a:schemeClr val="tx1"/>
                          </a:solidFill>
                          <a:latin typeface="Arial" pitchFamily="34" charset="0"/>
                        </a:defRPr>
                      </a:lvl8pPr>
                      <a:lvl9pPr marL="3886200" indent="-228600" defTabSz="1217613" eaLnBrk="0" fontAlgn="base" hangingPunct="0">
                        <a:spcBef>
                          <a:spcPct val="20000"/>
                        </a:spcBef>
                        <a:spcAft>
                          <a:spcPct val="0"/>
                        </a:spcAft>
                        <a:defRPr>
                          <a:solidFill>
                            <a:schemeClr val="tx1"/>
                          </a:solidFill>
                          <a:latin typeface="Arial" pitchFamily="34" charset="0"/>
                        </a:defRPr>
                      </a:lvl9pPr>
                    </a:lstStyle>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Roboto Condensed"/>
                          <a:cs typeface="Roboto Condensed"/>
                        </a:rPr>
                        <a:t>A</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Condition-Specific</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Population-Based Payment</a:t>
                      </a:r>
                    </a:p>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Roboto Condensed"/>
                          <a:cs typeface="Roboto Condensed"/>
                        </a:rPr>
                        <a:t>B</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Comprehensive </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Population-Based </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Payment</a:t>
                      </a: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2"/>
                  </a:ext>
                </a:extLst>
              </a:tr>
            </a:tbl>
          </a:graphicData>
        </a:graphic>
      </p:graphicFrame>
      <p:sp>
        <p:nvSpPr>
          <p:cNvPr id="5" name="Left Brace 4" descr="Brace Connecting Category 3 to Category 4 " title="Brace "/>
          <p:cNvSpPr/>
          <p:nvPr/>
        </p:nvSpPr>
        <p:spPr>
          <a:xfrm rot="5400000">
            <a:off x="7123907" y="-399084"/>
            <a:ext cx="317500" cy="2805112"/>
          </a:xfrm>
          <a:prstGeom prst="leftBrace">
            <a:avLst/>
          </a:prstGeom>
          <a:solidFill>
            <a:schemeClr val="accent6">
              <a:lumMod val="20000"/>
              <a:lumOff val="80000"/>
            </a:schemeClr>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7" name="TextBox 6"/>
          <p:cNvSpPr txBox="1"/>
          <p:nvPr/>
        </p:nvSpPr>
        <p:spPr>
          <a:xfrm>
            <a:off x="6143626" y="565322"/>
            <a:ext cx="2373312" cy="276225"/>
          </a:xfrm>
          <a:prstGeom prst="rect">
            <a:avLst/>
          </a:prstGeom>
          <a:noFill/>
        </p:spPr>
        <p:txBody>
          <a:bodyPr wrap="none">
            <a:spAutoFit/>
          </a:bodyPr>
          <a:lstStyle/>
          <a:p>
            <a:pPr>
              <a:defRPr/>
            </a:pPr>
            <a:r>
              <a:rPr lang="en-US" sz="1201" dirty="0">
                <a:latin typeface="+mj-lt"/>
              </a:rPr>
              <a:t>Population-Based Accountability</a:t>
            </a:r>
          </a:p>
        </p:txBody>
      </p:sp>
      <p:grpSp>
        <p:nvGrpSpPr>
          <p:cNvPr id="32788" name="Group 1" descr="Graphic of people "/>
          <p:cNvGrpSpPr>
            <a:grpSpLocks/>
          </p:cNvGrpSpPr>
          <p:nvPr/>
        </p:nvGrpSpPr>
        <p:grpSpPr bwMode="auto">
          <a:xfrm>
            <a:off x="7822406" y="1209650"/>
            <a:ext cx="458787" cy="565150"/>
            <a:chOff x="9694951" y="3090907"/>
            <a:chExt cx="1475211" cy="1820023"/>
          </a:xfrm>
        </p:grpSpPr>
        <p:sp>
          <p:nvSpPr>
            <p:cNvPr id="13" name="Freeform 12"/>
            <p:cNvSpPr>
              <a:spLocks/>
            </p:cNvSpPr>
            <p:nvPr/>
          </p:nvSpPr>
          <p:spPr bwMode="auto">
            <a:xfrm>
              <a:off x="9694951" y="3090907"/>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4"/>
            </a:solidFill>
            <a:ln>
              <a:noFill/>
            </a:ln>
            <a:extLst/>
          </p:spPr>
          <p:txBody>
            <a:bodyPr lIns="25724" tIns="12862" rIns="25724" bIns="12862"/>
            <a:lstStyle/>
            <a:p>
              <a:pPr>
                <a:defRPr/>
              </a:pPr>
              <a:endParaRPr lang="en-US" sz="375" dirty="0">
                <a:latin typeface="+mj-lt"/>
              </a:endParaRPr>
            </a:p>
          </p:txBody>
        </p:sp>
        <p:sp>
          <p:nvSpPr>
            <p:cNvPr id="32809" name="Freeform 19"/>
            <p:cNvSpPr>
              <a:spLocks noEditPoints="1"/>
            </p:cNvSpPr>
            <p:nvPr/>
          </p:nvSpPr>
          <p:spPr bwMode="auto">
            <a:xfrm>
              <a:off x="10059621" y="3312080"/>
              <a:ext cx="772650" cy="948075"/>
            </a:xfrm>
            <a:custGeom>
              <a:avLst/>
              <a:gdLst>
                <a:gd name="T0" fmla="*/ 2147483646 w 251"/>
                <a:gd name="T1" fmla="*/ 2147483646 h 308"/>
                <a:gd name="T2" fmla="*/ 2147483646 w 251"/>
                <a:gd name="T3" fmla="*/ 2147483646 h 308"/>
                <a:gd name="T4" fmla="*/ 2147483646 w 251"/>
                <a:gd name="T5" fmla="*/ 2147483646 h 308"/>
                <a:gd name="T6" fmla="*/ 2147483646 w 251"/>
                <a:gd name="T7" fmla="*/ 2147483646 h 308"/>
                <a:gd name="T8" fmla="*/ 2147483646 w 251"/>
                <a:gd name="T9" fmla="*/ 2147483646 h 308"/>
                <a:gd name="T10" fmla="*/ 2147483646 w 251"/>
                <a:gd name="T11" fmla="*/ 2147483646 h 308"/>
                <a:gd name="T12" fmla="*/ 2147483646 w 251"/>
                <a:gd name="T13" fmla="*/ 2147483646 h 308"/>
                <a:gd name="T14" fmla="*/ 2147483646 w 251"/>
                <a:gd name="T15" fmla="*/ 2147483646 h 308"/>
                <a:gd name="T16" fmla="*/ 2147483646 w 251"/>
                <a:gd name="T17" fmla="*/ 2147483646 h 308"/>
                <a:gd name="T18" fmla="*/ 2147483646 w 251"/>
                <a:gd name="T19" fmla="*/ 2147483646 h 308"/>
                <a:gd name="T20" fmla="*/ 2147483646 w 251"/>
                <a:gd name="T21" fmla="*/ 2147483646 h 308"/>
                <a:gd name="T22" fmla="*/ 2147483646 w 251"/>
                <a:gd name="T23" fmla="*/ 2147483646 h 308"/>
                <a:gd name="T24" fmla="*/ 2147483646 w 251"/>
                <a:gd name="T25" fmla="*/ 2147483646 h 308"/>
                <a:gd name="T26" fmla="*/ 2147483646 w 251"/>
                <a:gd name="T27" fmla="*/ 2147483646 h 308"/>
                <a:gd name="T28" fmla="*/ 2147483646 w 251"/>
                <a:gd name="T29" fmla="*/ 2147483646 h 308"/>
                <a:gd name="T30" fmla="*/ 2147483646 w 251"/>
                <a:gd name="T31" fmla="*/ 2147483646 h 308"/>
                <a:gd name="T32" fmla="*/ 2147483646 w 251"/>
                <a:gd name="T33" fmla="*/ 2147483646 h 308"/>
                <a:gd name="T34" fmla="*/ 2147483646 w 251"/>
                <a:gd name="T35" fmla="*/ 2147483646 h 308"/>
                <a:gd name="T36" fmla="*/ 2147483646 w 251"/>
                <a:gd name="T37" fmla="*/ 2147483646 h 308"/>
                <a:gd name="T38" fmla="*/ 2147483646 w 251"/>
                <a:gd name="T39" fmla="*/ 2147483646 h 308"/>
                <a:gd name="T40" fmla="*/ 2147483646 w 251"/>
                <a:gd name="T41" fmla="*/ 2147483646 h 308"/>
                <a:gd name="T42" fmla="*/ 2147483646 w 251"/>
                <a:gd name="T43" fmla="*/ 2147483646 h 308"/>
                <a:gd name="T44" fmla="*/ 2147483646 w 251"/>
                <a:gd name="T45" fmla="*/ 2147483646 h 308"/>
                <a:gd name="T46" fmla="*/ 2147483646 w 251"/>
                <a:gd name="T47" fmla="*/ 2147483646 h 308"/>
                <a:gd name="T48" fmla="*/ 2147483646 w 251"/>
                <a:gd name="T49" fmla="*/ 2147483646 h 308"/>
                <a:gd name="T50" fmla="*/ 2147483646 w 251"/>
                <a:gd name="T51" fmla="*/ 2147483646 h 308"/>
                <a:gd name="T52" fmla="*/ 2147483646 w 251"/>
                <a:gd name="T53" fmla="*/ 2147483646 h 308"/>
                <a:gd name="T54" fmla="*/ 2147483646 w 251"/>
                <a:gd name="T55" fmla="*/ 2147483646 h 308"/>
                <a:gd name="T56" fmla="*/ 2147483646 w 251"/>
                <a:gd name="T57" fmla="*/ 2147483646 h 308"/>
                <a:gd name="T58" fmla="*/ 2147483646 w 251"/>
                <a:gd name="T59" fmla="*/ 2147483646 h 308"/>
                <a:gd name="T60" fmla="*/ 2147483646 w 251"/>
                <a:gd name="T61" fmla="*/ 2147483646 h 308"/>
                <a:gd name="T62" fmla="*/ 2147483646 w 251"/>
                <a:gd name="T63" fmla="*/ 2147483646 h 308"/>
                <a:gd name="T64" fmla="*/ 2147483646 w 251"/>
                <a:gd name="T65" fmla="*/ 2147483646 h 308"/>
                <a:gd name="T66" fmla="*/ 2147483646 w 251"/>
                <a:gd name="T67" fmla="*/ 2147483646 h 308"/>
                <a:gd name="T68" fmla="*/ 2147483646 w 251"/>
                <a:gd name="T69" fmla="*/ 2147483646 h 308"/>
                <a:gd name="T70" fmla="*/ 2147483646 w 251"/>
                <a:gd name="T71" fmla="*/ 2147483646 h 308"/>
                <a:gd name="T72" fmla="*/ 2147483646 w 251"/>
                <a:gd name="T73" fmla="*/ 2147483646 h 308"/>
                <a:gd name="T74" fmla="*/ 2147483646 w 251"/>
                <a:gd name="T75" fmla="*/ 2147483646 h 308"/>
                <a:gd name="T76" fmla="*/ 2147483646 w 251"/>
                <a:gd name="T77" fmla="*/ 2147483646 h 308"/>
                <a:gd name="T78" fmla="*/ 2147483646 w 251"/>
                <a:gd name="T79" fmla="*/ 2147483646 h 308"/>
                <a:gd name="T80" fmla="*/ 2147483646 w 251"/>
                <a:gd name="T81" fmla="*/ 2147483646 h 308"/>
                <a:gd name="T82" fmla="*/ 2147483646 w 251"/>
                <a:gd name="T83" fmla="*/ 2147483646 h 308"/>
                <a:gd name="T84" fmla="*/ 2147483646 w 251"/>
                <a:gd name="T85" fmla="*/ 2147483646 h 308"/>
                <a:gd name="T86" fmla="*/ 2147483646 w 251"/>
                <a:gd name="T87" fmla="*/ 2147483646 h 308"/>
                <a:gd name="T88" fmla="*/ 2147483646 w 251"/>
                <a:gd name="T89" fmla="*/ 2147483646 h 308"/>
                <a:gd name="T90" fmla="*/ 2147483646 w 251"/>
                <a:gd name="T91" fmla="*/ 2147483646 h 308"/>
                <a:gd name="T92" fmla="*/ 2147483646 w 251"/>
                <a:gd name="T93" fmla="*/ 2147483646 h 308"/>
                <a:gd name="T94" fmla="*/ 2147483646 w 251"/>
                <a:gd name="T95" fmla="*/ 2147483646 h 308"/>
                <a:gd name="T96" fmla="*/ 2147483646 w 251"/>
                <a:gd name="T97" fmla="*/ 2147483646 h 308"/>
                <a:gd name="T98" fmla="*/ 2147483646 w 251"/>
                <a:gd name="T99" fmla="*/ 2147483646 h 308"/>
                <a:gd name="T100" fmla="*/ 2147483646 w 251"/>
                <a:gd name="T101" fmla="*/ 2147483646 h 308"/>
                <a:gd name="T102" fmla="*/ 2147483646 w 251"/>
                <a:gd name="T103" fmla="*/ 2147483646 h 308"/>
                <a:gd name="T104" fmla="*/ 2147483646 w 251"/>
                <a:gd name="T105" fmla="*/ 2147483646 h 308"/>
                <a:gd name="T106" fmla="*/ 2147483646 w 251"/>
                <a:gd name="T107" fmla="*/ 2147483646 h 308"/>
                <a:gd name="T108" fmla="*/ 2147483646 w 251"/>
                <a:gd name="T109" fmla="*/ 2147483646 h 308"/>
                <a:gd name="T110" fmla="*/ 2147483646 w 251"/>
                <a:gd name="T111" fmla="*/ 0 h 308"/>
                <a:gd name="T112" fmla="*/ 2147483646 w 251"/>
                <a:gd name="T113" fmla="*/ 2147483646 h 308"/>
                <a:gd name="T114" fmla="*/ 2147483646 w 251"/>
                <a:gd name="T115" fmla="*/ 2147483646 h 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1" h="308">
                  <a:moveTo>
                    <a:pt x="1" y="131"/>
                  </a:moveTo>
                  <a:cubicBezTo>
                    <a:pt x="1" y="119"/>
                    <a:pt x="1" y="105"/>
                    <a:pt x="7" y="94"/>
                  </a:cubicBezTo>
                  <a:cubicBezTo>
                    <a:pt x="12" y="85"/>
                    <a:pt x="21" y="76"/>
                    <a:pt x="33" y="76"/>
                  </a:cubicBezTo>
                  <a:cubicBezTo>
                    <a:pt x="37" y="76"/>
                    <a:pt x="37" y="76"/>
                    <a:pt x="37" y="76"/>
                  </a:cubicBezTo>
                  <a:cubicBezTo>
                    <a:pt x="44" y="83"/>
                    <a:pt x="56" y="86"/>
                    <a:pt x="65" y="81"/>
                  </a:cubicBezTo>
                  <a:cubicBezTo>
                    <a:pt x="65" y="83"/>
                    <a:pt x="64" y="84"/>
                    <a:pt x="63" y="86"/>
                  </a:cubicBezTo>
                  <a:cubicBezTo>
                    <a:pt x="56" y="99"/>
                    <a:pt x="55" y="116"/>
                    <a:pt x="55" y="132"/>
                  </a:cubicBezTo>
                  <a:cubicBezTo>
                    <a:pt x="55" y="149"/>
                    <a:pt x="56" y="166"/>
                    <a:pt x="55" y="183"/>
                  </a:cubicBezTo>
                  <a:cubicBezTo>
                    <a:pt x="54" y="195"/>
                    <a:pt x="67" y="202"/>
                    <a:pt x="79" y="201"/>
                  </a:cubicBezTo>
                  <a:cubicBezTo>
                    <a:pt x="80" y="278"/>
                    <a:pt x="80" y="278"/>
                    <a:pt x="80" y="278"/>
                  </a:cubicBezTo>
                  <a:cubicBezTo>
                    <a:pt x="73" y="283"/>
                    <a:pt x="61" y="282"/>
                    <a:pt x="55" y="275"/>
                  </a:cubicBezTo>
                  <a:cubicBezTo>
                    <a:pt x="45" y="286"/>
                    <a:pt x="23" y="282"/>
                    <a:pt x="23" y="265"/>
                  </a:cubicBezTo>
                  <a:cubicBezTo>
                    <a:pt x="22" y="181"/>
                    <a:pt x="22" y="181"/>
                    <a:pt x="22" y="181"/>
                  </a:cubicBezTo>
                  <a:cubicBezTo>
                    <a:pt x="17" y="187"/>
                    <a:pt x="0" y="185"/>
                    <a:pt x="1" y="176"/>
                  </a:cubicBezTo>
                  <a:cubicBezTo>
                    <a:pt x="1" y="158"/>
                    <a:pt x="1" y="150"/>
                    <a:pt x="1" y="131"/>
                  </a:cubicBezTo>
                  <a:close/>
                  <a:moveTo>
                    <a:pt x="79" y="39"/>
                  </a:moveTo>
                  <a:cubicBezTo>
                    <a:pt x="78" y="26"/>
                    <a:pt x="69" y="15"/>
                    <a:pt x="55" y="15"/>
                  </a:cubicBezTo>
                  <a:cubicBezTo>
                    <a:pt x="39" y="15"/>
                    <a:pt x="31" y="26"/>
                    <a:pt x="30" y="39"/>
                  </a:cubicBezTo>
                  <a:cubicBezTo>
                    <a:pt x="30" y="89"/>
                    <a:pt x="79" y="89"/>
                    <a:pt x="79" y="39"/>
                  </a:cubicBezTo>
                  <a:close/>
                  <a:moveTo>
                    <a:pt x="185" y="81"/>
                  </a:moveTo>
                  <a:cubicBezTo>
                    <a:pt x="195" y="86"/>
                    <a:pt x="206" y="83"/>
                    <a:pt x="214" y="76"/>
                  </a:cubicBezTo>
                  <a:cubicBezTo>
                    <a:pt x="218" y="76"/>
                    <a:pt x="218" y="76"/>
                    <a:pt x="218" y="76"/>
                  </a:cubicBezTo>
                  <a:cubicBezTo>
                    <a:pt x="229" y="76"/>
                    <a:pt x="239" y="85"/>
                    <a:pt x="244" y="94"/>
                  </a:cubicBezTo>
                  <a:cubicBezTo>
                    <a:pt x="249" y="105"/>
                    <a:pt x="250" y="119"/>
                    <a:pt x="250" y="131"/>
                  </a:cubicBezTo>
                  <a:cubicBezTo>
                    <a:pt x="250" y="150"/>
                    <a:pt x="250" y="158"/>
                    <a:pt x="250" y="176"/>
                  </a:cubicBezTo>
                  <a:cubicBezTo>
                    <a:pt x="251" y="185"/>
                    <a:pt x="233" y="187"/>
                    <a:pt x="229" y="181"/>
                  </a:cubicBezTo>
                  <a:cubicBezTo>
                    <a:pt x="227" y="265"/>
                    <a:pt x="227" y="265"/>
                    <a:pt x="227" y="265"/>
                  </a:cubicBezTo>
                  <a:cubicBezTo>
                    <a:pt x="227" y="282"/>
                    <a:pt x="205" y="286"/>
                    <a:pt x="196" y="275"/>
                  </a:cubicBezTo>
                  <a:cubicBezTo>
                    <a:pt x="190" y="282"/>
                    <a:pt x="177" y="283"/>
                    <a:pt x="170" y="278"/>
                  </a:cubicBezTo>
                  <a:cubicBezTo>
                    <a:pt x="172" y="201"/>
                    <a:pt x="172" y="201"/>
                    <a:pt x="172" y="201"/>
                  </a:cubicBezTo>
                  <a:cubicBezTo>
                    <a:pt x="183" y="202"/>
                    <a:pt x="196" y="195"/>
                    <a:pt x="196" y="183"/>
                  </a:cubicBezTo>
                  <a:cubicBezTo>
                    <a:pt x="195" y="166"/>
                    <a:pt x="196" y="149"/>
                    <a:pt x="196" y="132"/>
                  </a:cubicBezTo>
                  <a:cubicBezTo>
                    <a:pt x="196" y="116"/>
                    <a:pt x="195" y="99"/>
                    <a:pt x="188" y="86"/>
                  </a:cubicBezTo>
                  <a:cubicBezTo>
                    <a:pt x="187" y="84"/>
                    <a:pt x="186" y="83"/>
                    <a:pt x="185" y="81"/>
                  </a:cubicBezTo>
                  <a:close/>
                  <a:moveTo>
                    <a:pt x="220" y="39"/>
                  </a:moveTo>
                  <a:cubicBezTo>
                    <a:pt x="220" y="26"/>
                    <a:pt x="210" y="15"/>
                    <a:pt x="196" y="15"/>
                  </a:cubicBezTo>
                  <a:cubicBezTo>
                    <a:pt x="181" y="15"/>
                    <a:pt x="172" y="26"/>
                    <a:pt x="172" y="39"/>
                  </a:cubicBezTo>
                  <a:cubicBezTo>
                    <a:pt x="172" y="89"/>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7"/>
                    <a:pt x="187" y="132"/>
                  </a:cubicBezTo>
                  <a:cubicBezTo>
                    <a:pt x="187" y="153"/>
                    <a:pt x="187" y="162"/>
                    <a:pt x="187" y="183"/>
                  </a:cubicBezTo>
                  <a:cubicBezTo>
                    <a:pt x="187" y="192"/>
                    <a:pt x="168" y="195"/>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5"/>
                    <a:pt x="63" y="192"/>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endParaRPr lang="en-US"/>
            </a:p>
          </p:txBody>
        </p:sp>
      </p:grpSp>
      <p:grpSp>
        <p:nvGrpSpPr>
          <p:cNvPr id="32789" name="Group 2" descr="Graphic of building "/>
          <p:cNvGrpSpPr>
            <a:grpSpLocks/>
          </p:cNvGrpSpPr>
          <p:nvPr/>
        </p:nvGrpSpPr>
        <p:grpSpPr bwMode="auto">
          <a:xfrm>
            <a:off x="6368850" y="1246294"/>
            <a:ext cx="457200" cy="565150"/>
            <a:chOff x="7140485" y="3090990"/>
            <a:chExt cx="1475211" cy="1820023"/>
          </a:xfrm>
        </p:grpSpPr>
        <p:sp>
          <p:nvSpPr>
            <p:cNvPr id="12" name="Freeform 11"/>
            <p:cNvSpPr>
              <a:spLocks/>
            </p:cNvSpPr>
            <p:nvPr/>
          </p:nvSpPr>
          <p:spPr bwMode="auto">
            <a:xfrm>
              <a:off x="7140485" y="3090990"/>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5"/>
            </a:solidFill>
            <a:ln>
              <a:noFill/>
            </a:ln>
            <a:extLst/>
          </p:spPr>
          <p:txBody>
            <a:bodyPr lIns="25724" tIns="12862" rIns="25724" bIns="12862"/>
            <a:lstStyle/>
            <a:p>
              <a:pPr>
                <a:defRPr/>
              </a:pPr>
              <a:endParaRPr lang="en-US" sz="375" dirty="0">
                <a:latin typeface="+mj-lt"/>
              </a:endParaRPr>
            </a:p>
          </p:txBody>
        </p:sp>
        <p:grpSp>
          <p:nvGrpSpPr>
            <p:cNvPr id="19" name="Group 18"/>
            <p:cNvGrpSpPr/>
            <p:nvPr/>
          </p:nvGrpSpPr>
          <p:grpSpPr>
            <a:xfrm>
              <a:off x="7388532" y="3336253"/>
              <a:ext cx="991959" cy="812145"/>
              <a:chOff x="6938963" y="1416050"/>
              <a:chExt cx="2373313" cy="1943100"/>
            </a:xfrm>
            <a:solidFill>
              <a:schemeClr val="bg1"/>
            </a:solidFill>
          </p:grpSpPr>
          <p:sp>
            <p:nvSpPr>
              <p:cNvPr id="20" name="Freeform 96"/>
              <p:cNvSpPr>
                <a:spLocks/>
              </p:cNvSpPr>
              <p:nvPr/>
            </p:nvSpPr>
            <p:spPr bwMode="auto">
              <a:xfrm>
                <a:off x="7132638" y="2762250"/>
                <a:ext cx="330200" cy="387350"/>
              </a:xfrm>
              <a:custGeom>
                <a:avLst/>
                <a:gdLst>
                  <a:gd name="T0" fmla="*/ 208 w 208"/>
                  <a:gd name="T1" fmla="*/ 244 h 244"/>
                  <a:gd name="T2" fmla="*/ 0 w 208"/>
                  <a:gd name="T3" fmla="*/ 26 h 244"/>
                  <a:gd name="T4" fmla="*/ 0 w 208"/>
                  <a:gd name="T5" fmla="*/ 0 h 244"/>
                  <a:gd name="T6" fmla="*/ 208 w 208"/>
                  <a:gd name="T7" fmla="*/ 218 h 244"/>
                  <a:gd name="T8" fmla="*/ 208 w 208"/>
                  <a:gd name="T9" fmla="*/ 244 h 244"/>
                </a:gdLst>
                <a:ahLst/>
                <a:cxnLst>
                  <a:cxn ang="0">
                    <a:pos x="T0" y="T1"/>
                  </a:cxn>
                  <a:cxn ang="0">
                    <a:pos x="T2" y="T3"/>
                  </a:cxn>
                  <a:cxn ang="0">
                    <a:pos x="T4" y="T5"/>
                  </a:cxn>
                  <a:cxn ang="0">
                    <a:pos x="T6" y="T7"/>
                  </a:cxn>
                  <a:cxn ang="0">
                    <a:pos x="T8" y="T9"/>
                  </a:cxn>
                </a:cxnLst>
                <a:rect l="0" t="0" r="r" b="b"/>
                <a:pathLst>
                  <a:path w="208" h="244">
                    <a:moveTo>
                      <a:pt x="208" y="244"/>
                    </a:moveTo>
                    <a:lnTo>
                      <a:pt x="0" y="26"/>
                    </a:lnTo>
                    <a:lnTo>
                      <a:pt x="0" y="0"/>
                    </a:lnTo>
                    <a:lnTo>
                      <a:pt x="208" y="218"/>
                    </a:lnTo>
                    <a:lnTo>
                      <a:pt x="208"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1" name="Rectangle 97"/>
              <p:cNvSpPr>
                <a:spLocks noChangeArrowheads="1"/>
              </p:cNvSpPr>
              <p:nvPr/>
            </p:nvSpPr>
            <p:spPr bwMode="auto">
              <a:xfrm>
                <a:off x="7097713" y="2222500"/>
                <a:ext cx="34925" cy="1095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2" name="Rectangle 98"/>
              <p:cNvSpPr>
                <a:spLocks noChangeArrowheads="1"/>
              </p:cNvSpPr>
              <p:nvPr/>
            </p:nvSpPr>
            <p:spPr bwMode="auto">
              <a:xfrm>
                <a:off x="6938963" y="3317875"/>
                <a:ext cx="2373313" cy="412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3" name="Freeform 99"/>
              <p:cNvSpPr>
                <a:spLocks/>
              </p:cNvSpPr>
              <p:nvPr/>
            </p:nvSpPr>
            <p:spPr bwMode="auto">
              <a:xfrm>
                <a:off x="7132638" y="2298700"/>
                <a:ext cx="330200" cy="387350"/>
              </a:xfrm>
              <a:custGeom>
                <a:avLst/>
                <a:gdLst>
                  <a:gd name="T0" fmla="*/ 208 w 208"/>
                  <a:gd name="T1" fmla="*/ 244 h 244"/>
                  <a:gd name="T2" fmla="*/ 0 w 208"/>
                  <a:gd name="T3" fmla="*/ 26 h 244"/>
                  <a:gd name="T4" fmla="*/ 0 w 208"/>
                  <a:gd name="T5" fmla="*/ 0 h 244"/>
                  <a:gd name="T6" fmla="*/ 208 w 208"/>
                  <a:gd name="T7" fmla="*/ 216 h 244"/>
                  <a:gd name="T8" fmla="*/ 208 w 208"/>
                  <a:gd name="T9" fmla="*/ 244 h 244"/>
                </a:gdLst>
                <a:ahLst/>
                <a:cxnLst>
                  <a:cxn ang="0">
                    <a:pos x="T0" y="T1"/>
                  </a:cxn>
                  <a:cxn ang="0">
                    <a:pos x="T2" y="T3"/>
                  </a:cxn>
                  <a:cxn ang="0">
                    <a:pos x="T4" y="T5"/>
                  </a:cxn>
                  <a:cxn ang="0">
                    <a:pos x="T6" y="T7"/>
                  </a:cxn>
                  <a:cxn ang="0">
                    <a:pos x="T8" y="T9"/>
                  </a:cxn>
                </a:cxnLst>
                <a:rect l="0" t="0" r="r" b="b"/>
                <a:pathLst>
                  <a:path w="208" h="244">
                    <a:moveTo>
                      <a:pt x="208" y="244"/>
                    </a:moveTo>
                    <a:lnTo>
                      <a:pt x="0" y="26"/>
                    </a:lnTo>
                    <a:lnTo>
                      <a:pt x="0" y="0"/>
                    </a:lnTo>
                    <a:lnTo>
                      <a:pt x="208" y="216"/>
                    </a:lnTo>
                    <a:lnTo>
                      <a:pt x="208"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4" name="Freeform 100"/>
              <p:cNvSpPr>
                <a:spLocks/>
              </p:cNvSpPr>
              <p:nvPr/>
            </p:nvSpPr>
            <p:spPr bwMode="auto">
              <a:xfrm>
                <a:off x="7132638" y="2298700"/>
                <a:ext cx="330200" cy="387350"/>
              </a:xfrm>
              <a:custGeom>
                <a:avLst/>
                <a:gdLst>
                  <a:gd name="T0" fmla="*/ 0 w 208"/>
                  <a:gd name="T1" fmla="*/ 244 h 244"/>
                  <a:gd name="T2" fmla="*/ 208 w 208"/>
                  <a:gd name="T3" fmla="*/ 26 h 244"/>
                  <a:gd name="T4" fmla="*/ 208 w 208"/>
                  <a:gd name="T5" fmla="*/ 0 h 244"/>
                  <a:gd name="T6" fmla="*/ 0 w 208"/>
                  <a:gd name="T7" fmla="*/ 216 h 244"/>
                  <a:gd name="T8" fmla="*/ 0 w 208"/>
                  <a:gd name="T9" fmla="*/ 244 h 244"/>
                </a:gdLst>
                <a:ahLst/>
                <a:cxnLst>
                  <a:cxn ang="0">
                    <a:pos x="T0" y="T1"/>
                  </a:cxn>
                  <a:cxn ang="0">
                    <a:pos x="T2" y="T3"/>
                  </a:cxn>
                  <a:cxn ang="0">
                    <a:pos x="T4" y="T5"/>
                  </a:cxn>
                  <a:cxn ang="0">
                    <a:pos x="T6" y="T7"/>
                  </a:cxn>
                  <a:cxn ang="0">
                    <a:pos x="T8" y="T9"/>
                  </a:cxn>
                </a:cxnLst>
                <a:rect l="0" t="0" r="r" b="b"/>
                <a:pathLst>
                  <a:path w="208" h="244">
                    <a:moveTo>
                      <a:pt x="0" y="244"/>
                    </a:moveTo>
                    <a:lnTo>
                      <a:pt x="208" y="26"/>
                    </a:lnTo>
                    <a:lnTo>
                      <a:pt x="208" y="0"/>
                    </a:lnTo>
                    <a:lnTo>
                      <a:pt x="0" y="216"/>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5" name="Freeform 101"/>
              <p:cNvSpPr>
                <a:spLocks/>
              </p:cNvSpPr>
              <p:nvPr/>
            </p:nvSpPr>
            <p:spPr bwMode="auto">
              <a:xfrm>
                <a:off x="7132638" y="2762250"/>
                <a:ext cx="330200" cy="387350"/>
              </a:xfrm>
              <a:custGeom>
                <a:avLst/>
                <a:gdLst>
                  <a:gd name="T0" fmla="*/ 0 w 208"/>
                  <a:gd name="T1" fmla="*/ 244 h 244"/>
                  <a:gd name="T2" fmla="*/ 208 w 208"/>
                  <a:gd name="T3" fmla="*/ 26 h 244"/>
                  <a:gd name="T4" fmla="*/ 208 w 208"/>
                  <a:gd name="T5" fmla="*/ 0 h 244"/>
                  <a:gd name="T6" fmla="*/ 0 w 208"/>
                  <a:gd name="T7" fmla="*/ 218 h 244"/>
                  <a:gd name="T8" fmla="*/ 0 w 208"/>
                  <a:gd name="T9" fmla="*/ 244 h 244"/>
                </a:gdLst>
                <a:ahLst/>
                <a:cxnLst>
                  <a:cxn ang="0">
                    <a:pos x="T0" y="T1"/>
                  </a:cxn>
                  <a:cxn ang="0">
                    <a:pos x="T2" y="T3"/>
                  </a:cxn>
                  <a:cxn ang="0">
                    <a:pos x="T4" y="T5"/>
                  </a:cxn>
                  <a:cxn ang="0">
                    <a:pos x="T6" y="T7"/>
                  </a:cxn>
                  <a:cxn ang="0">
                    <a:pos x="T8" y="T9"/>
                  </a:cxn>
                </a:cxnLst>
                <a:rect l="0" t="0" r="r" b="b"/>
                <a:pathLst>
                  <a:path w="208" h="244">
                    <a:moveTo>
                      <a:pt x="0" y="244"/>
                    </a:moveTo>
                    <a:lnTo>
                      <a:pt x="208" y="26"/>
                    </a:lnTo>
                    <a:lnTo>
                      <a:pt x="208" y="0"/>
                    </a:lnTo>
                    <a:lnTo>
                      <a:pt x="0" y="218"/>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6" name="Rectangle 102"/>
              <p:cNvSpPr>
                <a:spLocks noChangeArrowheads="1"/>
              </p:cNvSpPr>
              <p:nvPr/>
            </p:nvSpPr>
            <p:spPr bwMode="auto">
              <a:xfrm>
                <a:off x="7037388" y="31496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7" name="Rectangle 103"/>
              <p:cNvSpPr>
                <a:spLocks noChangeArrowheads="1"/>
              </p:cNvSpPr>
              <p:nvPr/>
            </p:nvSpPr>
            <p:spPr bwMode="auto">
              <a:xfrm>
                <a:off x="7037388" y="31496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28" name="Rectangle 104"/>
              <p:cNvSpPr>
                <a:spLocks noChangeArrowheads="1"/>
              </p:cNvSpPr>
              <p:nvPr/>
            </p:nvSpPr>
            <p:spPr bwMode="auto">
              <a:xfrm>
                <a:off x="7037388" y="22225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9" name="Rectangle 105"/>
              <p:cNvSpPr>
                <a:spLocks noChangeArrowheads="1"/>
              </p:cNvSpPr>
              <p:nvPr/>
            </p:nvSpPr>
            <p:spPr bwMode="auto">
              <a:xfrm>
                <a:off x="7037388" y="22225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0" name="Rectangle 106"/>
              <p:cNvSpPr>
                <a:spLocks noChangeArrowheads="1"/>
              </p:cNvSpPr>
              <p:nvPr/>
            </p:nvSpPr>
            <p:spPr bwMode="auto">
              <a:xfrm>
                <a:off x="7037388" y="268605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1" name="Rectangle 107"/>
              <p:cNvSpPr>
                <a:spLocks noChangeArrowheads="1"/>
              </p:cNvSpPr>
              <p:nvPr/>
            </p:nvSpPr>
            <p:spPr bwMode="auto">
              <a:xfrm>
                <a:off x="7037388" y="268605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2" name="Freeform 108"/>
              <p:cNvSpPr>
                <a:spLocks/>
              </p:cNvSpPr>
              <p:nvPr/>
            </p:nvSpPr>
            <p:spPr bwMode="auto">
              <a:xfrm>
                <a:off x="8804275" y="2762250"/>
                <a:ext cx="333375" cy="387350"/>
              </a:xfrm>
              <a:custGeom>
                <a:avLst/>
                <a:gdLst>
                  <a:gd name="T0" fmla="*/ 0 w 210"/>
                  <a:gd name="T1" fmla="*/ 244 h 244"/>
                  <a:gd name="T2" fmla="*/ 210 w 210"/>
                  <a:gd name="T3" fmla="*/ 26 h 244"/>
                  <a:gd name="T4" fmla="*/ 210 w 210"/>
                  <a:gd name="T5" fmla="*/ 0 h 244"/>
                  <a:gd name="T6" fmla="*/ 0 w 210"/>
                  <a:gd name="T7" fmla="*/ 218 h 244"/>
                  <a:gd name="T8" fmla="*/ 0 w 210"/>
                  <a:gd name="T9" fmla="*/ 244 h 244"/>
                </a:gdLst>
                <a:ahLst/>
                <a:cxnLst>
                  <a:cxn ang="0">
                    <a:pos x="T0" y="T1"/>
                  </a:cxn>
                  <a:cxn ang="0">
                    <a:pos x="T2" y="T3"/>
                  </a:cxn>
                  <a:cxn ang="0">
                    <a:pos x="T4" y="T5"/>
                  </a:cxn>
                  <a:cxn ang="0">
                    <a:pos x="T6" y="T7"/>
                  </a:cxn>
                  <a:cxn ang="0">
                    <a:pos x="T8" y="T9"/>
                  </a:cxn>
                </a:cxnLst>
                <a:rect l="0" t="0" r="r" b="b"/>
                <a:pathLst>
                  <a:path w="210" h="244">
                    <a:moveTo>
                      <a:pt x="0" y="244"/>
                    </a:moveTo>
                    <a:lnTo>
                      <a:pt x="210" y="26"/>
                    </a:lnTo>
                    <a:lnTo>
                      <a:pt x="210" y="0"/>
                    </a:lnTo>
                    <a:lnTo>
                      <a:pt x="0" y="218"/>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3" name="Rectangle 109"/>
              <p:cNvSpPr>
                <a:spLocks noChangeArrowheads="1"/>
              </p:cNvSpPr>
              <p:nvPr/>
            </p:nvSpPr>
            <p:spPr bwMode="auto">
              <a:xfrm>
                <a:off x="9137650" y="2222500"/>
                <a:ext cx="34925" cy="1095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4" name="Freeform 110"/>
              <p:cNvSpPr>
                <a:spLocks/>
              </p:cNvSpPr>
              <p:nvPr/>
            </p:nvSpPr>
            <p:spPr bwMode="auto">
              <a:xfrm>
                <a:off x="8804275" y="2298700"/>
                <a:ext cx="333375" cy="387350"/>
              </a:xfrm>
              <a:custGeom>
                <a:avLst/>
                <a:gdLst>
                  <a:gd name="T0" fmla="*/ 0 w 210"/>
                  <a:gd name="T1" fmla="*/ 244 h 244"/>
                  <a:gd name="T2" fmla="*/ 210 w 210"/>
                  <a:gd name="T3" fmla="*/ 26 h 244"/>
                  <a:gd name="T4" fmla="*/ 210 w 210"/>
                  <a:gd name="T5" fmla="*/ 0 h 244"/>
                  <a:gd name="T6" fmla="*/ 0 w 210"/>
                  <a:gd name="T7" fmla="*/ 216 h 244"/>
                  <a:gd name="T8" fmla="*/ 0 w 210"/>
                  <a:gd name="T9" fmla="*/ 244 h 244"/>
                </a:gdLst>
                <a:ahLst/>
                <a:cxnLst>
                  <a:cxn ang="0">
                    <a:pos x="T0" y="T1"/>
                  </a:cxn>
                  <a:cxn ang="0">
                    <a:pos x="T2" y="T3"/>
                  </a:cxn>
                  <a:cxn ang="0">
                    <a:pos x="T4" y="T5"/>
                  </a:cxn>
                  <a:cxn ang="0">
                    <a:pos x="T6" y="T7"/>
                  </a:cxn>
                  <a:cxn ang="0">
                    <a:pos x="T8" y="T9"/>
                  </a:cxn>
                </a:cxnLst>
                <a:rect l="0" t="0" r="r" b="b"/>
                <a:pathLst>
                  <a:path w="210" h="244">
                    <a:moveTo>
                      <a:pt x="0" y="244"/>
                    </a:moveTo>
                    <a:lnTo>
                      <a:pt x="210" y="26"/>
                    </a:lnTo>
                    <a:lnTo>
                      <a:pt x="210" y="0"/>
                    </a:lnTo>
                    <a:lnTo>
                      <a:pt x="0" y="216"/>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5" name="Freeform 111"/>
              <p:cNvSpPr>
                <a:spLocks/>
              </p:cNvSpPr>
              <p:nvPr/>
            </p:nvSpPr>
            <p:spPr bwMode="auto">
              <a:xfrm>
                <a:off x="8804275" y="2298700"/>
                <a:ext cx="333375" cy="387350"/>
              </a:xfrm>
              <a:custGeom>
                <a:avLst/>
                <a:gdLst>
                  <a:gd name="T0" fmla="*/ 210 w 210"/>
                  <a:gd name="T1" fmla="*/ 244 h 244"/>
                  <a:gd name="T2" fmla="*/ 0 w 210"/>
                  <a:gd name="T3" fmla="*/ 26 h 244"/>
                  <a:gd name="T4" fmla="*/ 0 w 210"/>
                  <a:gd name="T5" fmla="*/ 0 h 244"/>
                  <a:gd name="T6" fmla="*/ 210 w 210"/>
                  <a:gd name="T7" fmla="*/ 216 h 244"/>
                  <a:gd name="T8" fmla="*/ 210 w 210"/>
                  <a:gd name="T9" fmla="*/ 244 h 244"/>
                </a:gdLst>
                <a:ahLst/>
                <a:cxnLst>
                  <a:cxn ang="0">
                    <a:pos x="T0" y="T1"/>
                  </a:cxn>
                  <a:cxn ang="0">
                    <a:pos x="T2" y="T3"/>
                  </a:cxn>
                  <a:cxn ang="0">
                    <a:pos x="T4" y="T5"/>
                  </a:cxn>
                  <a:cxn ang="0">
                    <a:pos x="T6" y="T7"/>
                  </a:cxn>
                  <a:cxn ang="0">
                    <a:pos x="T8" y="T9"/>
                  </a:cxn>
                </a:cxnLst>
                <a:rect l="0" t="0" r="r" b="b"/>
                <a:pathLst>
                  <a:path w="210" h="244">
                    <a:moveTo>
                      <a:pt x="210" y="244"/>
                    </a:moveTo>
                    <a:lnTo>
                      <a:pt x="0" y="26"/>
                    </a:lnTo>
                    <a:lnTo>
                      <a:pt x="0" y="0"/>
                    </a:lnTo>
                    <a:lnTo>
                      <a:pt x="210" y="216"/>
                    </a:lnTo>
                    <a:lnTo>
                      <a:pt x="21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6" name="Freeform 112"/>
              <p:cNvSpPr>
                <a:spLocks/>
              </p:cNvSpPr>
              <p:nvPr/>
            </p:nvSpPr>
            <p:spPr bwMode="auto">
              <a:xfrm>
                <a:off x="8804275" y="2762250"/>
                <a:ext cx="333375" cy="387350"/>
              </a:xfrm>
              <a:custGeom>
                <a:avLst/>
                <a:gdLst>
                  <a:gd name="T0" fmla="*/ 210 w 210"/>
                  <a:gd name="T1" fmla="*/ 244 h 244"/>
                  <a:gd name="T2" fmla="*/ 0 w 210"/>
                  <a:gd name="T3" fmla="*/ 26 h 244"/>
                  <a:gd name="T4" fmla="*/ 0 w 210"/>
                  <a:gd name="T5" fmla="*/ 0 h 244"/>
                  <a:gd name="T6" fmla="*/ 210 w 210"/>
                  <a:gd name="T7" fmla="*/ 218 h 244"/>
                  <a:gd name="T8" fmla="*/ 210 w 210"/>
                  <a:gd name="T9" fmla="*/ 244 h 244"/>
                </a:gdLst>
                <a:ahLst/>
                <a:cxnLst>
                  <a:cxn ang="0">
                    <a:pos x="T0" y="T1"/>
                  </a:cxn>
                  <a:cxn ang="0">
                    <a:pos x="T2" y="T3"/>
                  </a:cxn>
                  <a:cxn ang="0">
                    <a:pos x="T4" y="T5"/>
                  </a:cxn>
                  <a:cxn ang="0">
                    <a:pos x="T6" y="T7"/>
                  </a:cxn>
                  <a:cxn ang="0">
                    <a:pos x="T8" y="T9"/>
                  </a:cxn>
                </a:cxnLst>
                <a:rect l="0" t="0" r="r" b="b"/>
                <a:pathLst>
                  <a:path w="210" h="244">
                    <a:moveTo>
                      <a:pt x="210" y="244"/>
                    </a:moveTo>
                    <a:lnTo>
                      <a:pt x="0" y="26"/>
                    </a:lnTo>
                    <a:lnTo>
                      <a:pt x="0" y="0"/>
                    </a:lnTo>
                    <a:lnTo>
                      <a:pt x="210" y="218"/>
                    </a:lnTo>
                    <a:lnTo>
                      <a:pt x="21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7" name="Rectangle 113"/>
              <p:cNvSpPr>
                <a:spLocks noChangeArrowheads="1"/>
              </p:cNvSpPr>
              <p:nvPr/>
            </p:nvSpPr>
            <p:spPr bwMode="auto">
              <a:xfrm>
                <a:off x="8766175" y="31496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8" name="Rectangle 114"/>
              <p:cNvSpPr>
                <a:spLocks noChangeArrowheads="1"/>
              </p:cNvSpPr>
              <p:nvPr/>
            </p:nvSpPr>
            <p:spPr bwMode="auto">
              <a:xfrm>
                <a:off x="8766175" y="31496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9" name="Rectangle 115"/>
              <p:cNvSpPr>
                <a:spLocks noChangeArrowheads="1"/>
              </p:cNvSpPr>
              <p:nvPr/>
            </p:nvSpPr>
            <p:spPr bwMode="auto">
              <a:xfrm>
                <a:off x="8804275" y="22225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0" name="Rectangle 116"/>
              <p:cNvSpPr>
                <a:spLocks noChangeArrowheads="1"/>
              </p:cNvSpPr>
              <p:nvPr/>
            </p:nvSpPr>
            <p:spPr bwMode="auto">
              <a:xfrm>
                <a:off x="8804275" y="22225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41" name="Rectangle 117"/>
              <p:cNvSpPr>
                <a:spLocks noChangeArrowheads="1"/>
              </p:cNvSpPr>
              <p:nvPr/>
            </p:nvSpPr>
            <p:spPr bwMode="auto">
              <a:xfrm>
                <a:off x="8804275" y="268605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2" name="Rectangle 118"/>
              <p:cNvSpPr>
                <a:spLocks noChangeArrowheads="1"/>
              </p:cNvSpPr>
              <p:nvPr/>
            </p:nvSpPr>
            <p:spPr bwMode="auto">
              <a:xfrm>
                <a:off x="8804275" y="268605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43" name="Freeform 119"/>
              <p:cNvSpPr>
                <a:spLocks noEditPoints="1"/>
              </p:cNvSpPr>
              <p:nvPr/>
            </p:nvSpPr>
            <p:spPr bwMode="auto">
              <a:xfrm>
                <a:off x="7702550" y="1568450"/>
                <a:ext cx="869950" cy="600075"/>
              </a:xfrm>
              <a:custGeom>
                <a:avLst/>
                <a:gdLst>
                  <a:gd name="T0" fmla="*/ 137 w 274"/>
                  <a:gd name="T1" fmla="*/ 0 h 189"/>
                  <a:gd name="T2" fmla="*/ 274 w 274"/>
                  <a:gd name="T3" fmla="*/ 137 h 189"/>
                  <a:gd name="T4" fmla="*/ 274 w 274"/>
                  <a:gd name="T5" fmla="*/ 189 h 189"/>
                  <a:gd name="T6" fmla="*/ 0 w 274"/>
                  <a:gd name="T7" fmla="*/ 189 h 189"/>
                  <a:gd name="T8" fmla="*/ 0 w 274"/>
                  <a:gd name="T9" fmla="*/ 137 h 189"/>
                  <a:gd name="T10" fmla="*/ 137 w 274"/>
                  <a:gd name="T11" fmla="*/ 0 h 189"/>
                  <a:gd name="T12" fmla="*/ 37 w 274"/>
                  <a:gd name="T13" fmla="*/ 123 h 189"/>
                  <a:gd name="T14" fmla="*/ 37 w 274"/>
                  <a:gd name="T15" fmla="*/ 152 h 189"/>
                  <a:gd name="T16" fmla="*/ 66 w 274"/>
                  <a:gd name="T17" fmla="*/ 152 h 189"/>
                  <a:gd name="T18" fmla="*/ 66 w 274"/>
                  <a:gd name="T19" fmla="*/ 123 h 189"/>
                  <a:gd name="T20" fmla="*/ 37 w 274"/>
                  <a:gd name="T21" fmla="*/ 123 h 189"/>
                  <a:gd name="T22" fmla="*/ 94 w 274"/>
                  <a:gd name="T23" fmla="*/ 123 h 189"/>
                  <a:gd name="T24" fmla="*/ 94 w 274"/>
                  <a:gd name="T25" fmla="*/ 152 h 189"/>
                  <a:gd name="T26" fmla="*/ 123 w 274"/>
                  <a:gd name="T27" fmla="*/ 152 h 189"/>
                  <a:gd name="T28" fmla="*/ 123 w 274"/>
                  <a:gd name="T29" fmla="*/ 123 h 189"/>
                  <a:gd name="T30" fmla="*/ 94 w 274"/>
                  <a:gd name="T31" fmla="*/ 123 h 189"/>
                  <a:gd name="T32" fmla="*/ 151 w 274"/>
                  <a:gd name="T33" fmla="*/ 123 h 189"/>
                  <a:gd name="T34" fmla="*/ 151 w 274"/>
                  <a:gd name="T35" fmla="*/ 152 h 189"/>
                  <a:gd name="T36" fmla="*/ 180 w 274"/>
                  <a:gd name="T37" fmla="*/ 152 h 189"/>
                  <a:gd name="T38" fmla="*/ 180 w 274"/>
                  <a:gd name="T39" fmla="*/ 123 h 189"/>
                  <a:gd name="T40" fmla="*/ 151 w 274"/>
                  <a:gd name="T41" fmla="*/ 123 h 189"/>
                  <a:gd name="T42" fmla="*/ 208 w 274"/>
                  <a:gd name="T43" fmla="*/ 123 h 189"/>
                  <a:gd name="T44" fmla="*/ 208 w 274"/>
                  <a:gd name="T45" fmla="*/ 152 h 189"/>
                  <a:gd name="T46" fmla="*/ 237 w 274"/>
                  <a:gd name="T47" fmla="*/ 152 h 189"/>
                  <a:gd name="T48" fmla="*/ 237 w 274"/>
                  <a:gd name="T49" fmla="*/ 123 h 189"/>
                  <a:gd name="T50" fmla="*/ 208 w 274"/>
                  <a:gd name="T51" fmla="*/ 1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 h="189">
                    <a:moveTo>
                      <a:pt x="137" y="0"/>
                    </a:moveTo>
                    <a:cubicBezTo>
                      <a:pt x="214" y="0"/>
                      <a:pt x="274" y="62"/>
                      <a:pt x="274" y="137"/>
                    </a:cubicBezTo>
                    <a:cubicBezTo>
                      <a:pt x="274" y="189"/>
                      <a:pt x="274" y="189"/>
                      <a:pt x="274" y="189"/>
                    </a:cubicBezTo>
                    <a:cubicBezTo>
                      <a:pt x="0" y="189"/>
                      <a:pt x="0" y="189"/>
                      <a:pt x="0" y="189"/>
                    </a:cubicBezTo>
                    <a:cubicBezTo>
                      <a:pt x="0" y="137"/>
                      <a:pt x="0" y="137"/>
                      <a:pt x="0" y="137"/>
                    </a:cubicBezTo>
                    <a:cubicBezTo>
                      <a:pt x="0" y="62"/>
                      <a:pt x="60" y="0"/>
                      <a:pt x="137" y="0"/>
                    </a:cubicBezTo>
                    <a:close/>
                    <a:moveTo>
                      <a:pt x="37" y="123"/>
                    </a:moveTo>
                    <a:cubicBezTo>
                      <a:pt x="37" y="152"/>
                      <a:pt x="37" y="152"/>
                      <a:pt x="37" y="152"/>
                    </a:cubicBezTo>
                    <a:cubicBezTo>
                      <a:pt x="66" y="152"/>
                      <a:pt x="66" y="152"/>
                      <a:pt x="66" y="152"/>
                    </a:cubicBezTo>
                    <a:cubicBezTo>
                      <a:pt x="66" y="123"/>
                      <a:pt x="66" y="123"/>
                      <a:pt x="66" y="123"/>
                    </a:cubicBezTo>
                    <a:cubicBezTo>
                      <a:pt x="37" y="123"/>
                      <a:pt x="37" y="123"/>
                      <a:pt x="37" y="123"/>
                    </a:cubicBezTo>
                    <a:close/>
                    <a:moveTo>
                      <a:pt x="94" y="123"/>
                    </a:moveTo>
                    <a:cubicBezTo>
                      <a:pt x="94" y="152"/>
                      <a:pt x="94" y="152"/>
                      <a:pt x="94" y="152"/>
                    </a:cubicBezTo>
                    <a:cubicBezTo>
                      <a:pt x="123" y="152"/>
                      <a:pt x="123" y="152"/>
                      <a:pt x="123" y="152"/>
                    </a:cubicBezTo>
                    <a:cubicBezTo>
                      <a:pt x="123" y="123"/>
                      <a:pt x="123" y="123"/>
                      <a:pt x="123" y="123"/>
                    </a:cubicBezTo>
                    <a:cubicBezTo>
                      <a:pt x="94" y="123"/>
                      <a:pt x="94" y="123"/>
                      <a:pt x="94" y="123"/>
                    </a:cubicBezTo>
                    <a:close/>
                    <a:moveTo>
                      <a:pt x="151" y="123"/>
                    </a:moveTo>
                    <a:cubicBezTo>
                      <a:pt x="151" y="152"/>
                      <a:pt x="151" y="152"/>
                      <a:pt x="151" y="152"/>
                    </a:cubicBezTo>
                    <a:cubicBezTo>
                      <a:pt x="180" y="152"/>
                      <a:pt x="180" y="152"/>
                      <a:pt x="180" y="152"/>
                    </a:cubicBezTo>
                    <a:cubicBezTo>
                      <a:pt x="180" y="123"/>
                      <a:pt x="180" y="123"/>
                      <a:pt x="180" y="123"/>
                    </a:cubicBezTo>
                    <a:cubicBezTo>
                      <a:pt x="151" y="123"/>
                      <a:pt x="151" y="123"/>
                      <a:pt x="151" y="123"/>
                    </a:cubicBezTo>
                    <a:close/>
                    <a:moveTo>
                      <a:pt x="208" y="123"/>
                    </a:moveTo>
                    <a:cubicBezTo>
                      <a:pt x="208" y="152"/>
                      <a:pt x="208" y="152"/>
                      <a:pt x="208" y="152"/>
                    </a:cubicBezTo>
                    <a:cubicBezTo>
                      <a:pt x="237" y="152"/>
                      <a:pt x="237" y="152"/>
                      <a:pt x="237" y="152"/>
                    </a:cubicBezTo>
                    <a:cubicBezTo>
                      <a:pt x="237" y="123"/>
                      <a:pt x="237" y="123"/>
                      <a:pt x="237" y="123"/>
                    </a:cubicBezTo>
                    <a:lnTo>
                      <a:pt x="208" y="123"/>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4" name="Freeform 120"/>
              <p:cNvSpPr>
                <a:spLocks noEditPoints="1"/>
              </p:cNvSpPr>
              <p:nvPr/>
            </p:nvSpPr>
            <p:spPr bwMode="auto">
              <a:xfrm>
                <a:off x="7466013" y="2168525"/>
                <a:ext cx="1344613" cy="993775"/>
              </a:xfrm>
              <a:custGeom>
                <a:avLst/>
                <a:gdLst>
                  <a:gd name="T0" fmla="*/ 0 w 847"/>
                  <a:gd name="T1" fmla="*/ 0 h 626"/>
                  <a:gd name="T2" fmla="*/ 847 w 847"/>
                  <a:gd name="T3" fmla="*/ 0 h 626"/>
                  <a:gd name="T4" fmla="*/ 847 w 847"/>
                  <a:gd name="T5" fmla="*/ 626 h 626"/>
                  <a:gd name="T6" fmla="*/ 0 w 847"/>
                  <a:gd name="T7" fmla="*/ 626 h 626"/>
                  <a:gd name="T8" fmla="*/ 0 w 847"/>
                  <a:gd name="T9" fmla="*/ 0 h 626"/>
                  <a:gd name="T10" fmla="*/ 0 w 847"/>
                  <a:gd name="T11" fmla="*/ 0 h 626"/>
                  <a:gd name="T12" fmla="*/ 747 w 847"/>
                  <a:gd name="T13" fmla="*/ 132 h 626"/>
                  <a:gd name="T14" fmla="*/ 697 w 847"/>
                  <a:gd name="T15" fmla="*/ 132 h 626"/>
                  <a:gd name="T16" fmla="*/ 697 w 847"/>
                  <a:gd name="T17" fmla="*/ 550 h 626"/>
                  <a:gd name="T18" fmla="*/ 747 w 847"/>
                  <a:gd name="T19" fmla="*/ 550 h 626"/>
                  <a:gd name="T20" fmla="*/ 747 w 847"/>
                  <a:gd name="T21" fmla="*/ 132 h 626"/>
                  <a:gd name="T22" fmla="*/ 747 w 847"/>
                  <a:gd name="T23" fmla="*/ 132 h 626"/>
                  <a:gd name="T24" fmla="*/ 597 w 847"/>
                  <a:gd name="T25" fmla="*/ 132 h 626"/>
                  <a:gd name="T26" fmla="*/ 547 w 847"/>
                  <a:gd name="T27" fmla="*/ 132 h 626"/>
                  <a:gd name="T28" fmla="*/ 547 w 847"/>
                  <a:gd name="T29" fmla="*/ 550 h 626"/>
                  <a:gd name="T30" fmla="*/ 597 w 847"/>
                  <a:gd name="T31" fmla="*/ 550 h 626"/>
                  <a:gd name="T32" fmla="*/ 597 w 847"/>
                  <a:gd name="T33" fmla="*/ 132 h 626"/>
                  <a:gd name="T34" fmla="*/ 597 w 847"/>
                  <a:gd name="T35" fmla="*/ 132 h 626"/>
                  <a:gd name="T36" fmla="*/ 447 w 847"/>
                  <a:gd name="T37" fmla="*/ 132 h 626"/>
                  <a:gd name="T38" fmla="*/ 397 w 847"/>
                  <a:gd name="T39" fmla="*/ 132 h 626"/>
                  <a:gd name="T40" fmla="*/ 397 w 847"/>
                  <a:gd name="T41" fmla="*/ 550 h 626"/>
                  <a:gd name="T42" fmla="*/ 447 w 847"/>
                  <a:gd name="T43" fmla="*/ 550 h 626"/>
                  <a:gd name="T44" fmla="*/ 447 w 847"/>
                  <a:gd name="T45" fmla="*/ 132 h 626"/>
                  <a:gd name="T46" fmla="*/ 447 w 847"/>
                  <a:gd name="T47" fmla="*/ 132 h 626"/>
                  <a:gd name="T48" fmla="*/ 299 w 847"/>
                  <a:gd name="T49" fmla="*/ 132 h 626"/>
                  <a:gd name="T50" fmla="*/ 249 w 847"/>
                  <a:gd name="T51" fmla="*/ 132 h 626"/>
                  <a:gd name="T52" fmla="*/ 249 w 847"/>
                  <a:gd name="T53" fmla="*/ 550 h 626"/>
                  <a:gd name="T54" fmla="*/ 299 w 847"/>
                  <a:gd name="T55" fmla="*/ 550 h 626"/>
                  <a:gd name="T56" fmla="*/ 299 w 847"/>
                  <a:gd name="T57" fmla="*/ 132 h 626"/>
                  <a:gd name="T58" fmla="*/ 299 w 847"/>
                  <a:gd name="T59" fmla="*/ 132 h 626"/>
                  <a:gd name="T60" fmla="*/ 149 w 847"/>
                  <a:gd name="T61" fmla="*/ 132 h 626"/>
                  <a:gd name="T62" fmla="*/ 99 w 847"/>
                  <a:gd name="T63" fmla="*/ 132 h 626"/>
                  <a:gd name="T64" fmla="*/ 99 w 847"/>
                  <a:gd name="T65" fmla="*/ 550 h 626"/>
                  <a:gd name="T66" fmla="*/ 149 w 847"/>
                  <a:gd name="T67" fmla="*/ 550 h 626"/>
                  <a:gd name="T68" fmla="*/ 149 w 847"/>
                  <a:gd name="T69" fmla="*/ 13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7" h="626">
                    <a:moveTo>
                      <a:pt x="0" y="0"/>
                    </a:moveTo>
                    <a:lnTo>
                      <a:pt x="847" y="0"/>
                    </a:lnTo>
                    <a:lnTo>
                      <a:pt x="847" y="626"/>
                    </a:lnTo>
                    <a:lnTo>
                      <a:pt x="0" y="626"/>
                    </a:lnTo>
                    <a:lnTo>
                      <a:pt x="0" y="0"/>
                    </a:lnTo>
                    <a:lnTo>
                      <a:pt x="0" y="0"/>
                    </a:lnTo>
                    <a:close/>
                    <a:moveTo>
                      <a:pt x="747" y="132"/>
                    </a:moveTo>
                    <a:lnTo>
                      <a:pt x="697" y="132"/>
                    </a:lnTo>
                    <a:lnTo>
                      <a:pt x="697" y="550"/>
                    </a:lnTo>
                    <a:lnTo>
                      <a:pt x="747" y="550"/>
                    </a:lnTo>
                    <a:lnTo>
                      <a:pt x="747" y="132"/>
                    </a:lnTo>
                    <a:lnTo>
                      <a:pt x="747" y="132"/>
                    </a:lnTo>
                    <a:close/>
                    <a:moveTo>
                      <a:pt x="597" y="132"/>
                    </a:moveTo>
                    <a:lnTo>
                      <a:pt x="547" y="132"/>
                    </a:lnTo>
                    <a:lnTo>
                      <a:pt x="547" y="550"/>
                    </a:lnTo>
                    <a:lnTo>
                      <a:pt x="597" y="550"/>
                    </a:lnTo>
                    <a:lnTo>
                      <a:pt x="597" y="132"/>
                    </a:lnTo>
                    <a:lnTo>
                      <a:pt x="597" y="132"/>
                    </a:lnTo>
                    <a:close/>
                    <a:moveTo>
                      <a:pt x="447" y="132"/>
                    </a:moveTo>
                    <a:lnTo>
                      <a:pt x="397" y="132"/>
                    </a:lnTo>
                    <a:lnTo>
                      <a:pt x="397" y="550"/>
                    </a:lnTo>
                    <a:lnTo>
                      <a:pt x="447" y="550"/>
                    </a:lnTo>
                    <a:lnTo>
                      <a:pt x="447" y="132"/>
                    </a:lnTo>
                    <a:lnTo>
                      <a:pt x="447" y="132"/>
                    </a:lnTo>
                    <a:close/>
                    <a:moveTo>
                      <a:pt x="299" y="132"/>
                    </a:moveTo>
                    <a:lnTo>
                      <a:pt x="249" y="132"/>
                    </a:lnTo>
                    <a:lnTo>
                      <a:pt x="249" y="550"/>
                    </a:lnTo>
                    <a:lnTo>
                      <a:pt x="299" y="550"/>
                    </a:lnTo>
                    <a:lnTo>
                      <a:pt x="299" y="132"/>
                    </a:lnTo>
                    <a:lnTo>
                      <a:pt x="299" y="132"/>
                    </a:lnTo>
                    <a:close/>
                    <a:moveTo>
                      <a:pt x="149" y="132"/>
                    </a:moveTo>
                    <a:lnTo>
                      <a:pt x="99" y="132"/>
                    </a:lnTo>
                    <a:lnTo>
                      <a:pt x="99" y="550"/>
                    </a:lnTo>
                    <a:lnTo>
                      <a:pt x="149" y="550"/>
                    </a:lnTo>
                    <a:lnTo>
                      <a:pt x="149" y="132"/>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5" name="Rectangle 121"/>
              <p:cNvSpPr>
                <a:spLocks noChangeArrowheads="1"/>
              </p:cNvSpPr>
              <p:nvPr/>
            </p:nvSpPr>
            <p:spPr bwMode="auto">
              <a:xfrm>
                <a:off x="7307263" y="3200400"/>
                <a:ext cx="1662113" cy="79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6" name="Freeform 122"/>
              <p:cNvSpPr>
                <a:spLocks noEditPoints="1"/>
              </p:cNvSpPr>
              <p:nvPr/>
            </p:nvSpPr>
            <p:spPr bwMode="auto">
              <a:xfrm>
                <a:off x="7583488" y="1971675"/>
                <a:ext cx="1109663" cy="79375"/>
              </a:xfrm>
              <a:custGeom>
                <a:avLst/>
                <a:gdLst>
                  <a:gd name="T0" fmla="*/ 0 w 699"/>
                  <a:gd name="T1" fmla="*/ 0 h 50"/>
                  <a:gd name="T2" fmla="*/ 75 w 699"/>
                  <a:gd name="T3" fmla="*/ 0 h 50"/>
                  <a:gd name="T4" fmla="*/ 75 w 699"/>
                  <a:gd name="T5" fmla="*/ 50 h 50"/>
                  <a:gd name="T6" fmla="*/ 0 w 699"/>
                  <a:gd name="T7" fmla="*/ 50 h 50"/>
                  <a:gd name="T8" fmla="*/ 0 w 699"/>
                  <a:gd name="T9" fmla="*/ 0 h 50"/>
                  <a:gd name="T10" fmla="*/ 0 w 699"/>
                  <a:gd name="T11" fmla="*/ 0 h 50"/>
                  <a:gd name="T12" fmla="*/ 623 w 699"/>
                  <a:gd name="T13" fmla="*/ 0 h 50"/>
                  <a:gd name="T14" fmla="*/ 699 w 699"/>
                  <a:gd name="T15" fmla="*/ 0 h 50"/>
                  <a:gd name="T16" fmla="*/ 699 w 699"/>
                  <a:gd name="T17" fmla="*/ 50 h 50"/>
                  <a:gd name="T18" fmla="*/ 623 w 699"/>
                  <a:gd name="T19" fmla="*/ 50 h 50"/>
                  <a:gd name="T20" fmla="*/ 623 w 69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9" h="50">
                    <a:moveTo>
                      <a:pt x="0" y="0"/>
                    </a:moveTo>
                    <a:lnTo>
                      <a:pt x="75" y="0"/>
                    </a:lnTo>
                    <a:lnTo>
                      <a:pt x="75" y="50"/>
                    </a:lnTo>
                    <a:lnTo>
                      <a:pt x="0" y="50"/>
                    </a:lnTo>
                    <a:lnTo>
                      <a:pt x="0" y="0"/>
                    </a:lnTo>
                    <a:lnTo>
                      <a:pt x="0" y="0"/>
                    </a:lnTo>
                    <a:close/>
                    <a:moveTo>
                      <a:pt x="623" y="0"/>
                    </a:moveTo>
                    <a:lnTo>
                      <a:pt x="699" y="0"/>
                    </a:lnTo>
                    <a:lnTo>
                      <a:pt x="699" y="50"/>
                    </a:lnTo>
                    <a:lnTo>
                      <a:pt x="623" y="50"/>
                    </a:lnTo>
                    <a:lnTo>
                      <a:pt x="623" y="0"/>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7" name="Rectangle 123"/>
              <p:cNvSpPr>
                <a:spLocks noChangeArrowheads="1"/>
              </p:cNvSpPr>
              <p:nvPr/>
            </p:nvSpPr>
            <p:spPr bwMode="auto">
              <a:xfrm>
                <a:off x="8096250" y="1416050"/>
                <a:ext cx="79375" cy="158750"/>
              </a:xfrm>
              <a:prstGeom prst="rect">
                <a:avLst/>
              </a:prstGeom>
              <a:grpFill/>
              <a:ln w="12700" cap="flat">
                <a:noFill/>
                <a:prstDash val="solid"/>
                <a:miter lim="800000"/>
                <a:headEnd/>
                <a:tailEnd/>
              </a:ln>
            </p:spPr>
            <p:txBody>
              <a:bodyPr lIns="34299" tIns="17149" rIns="34299" bIns="17149"/>
              <a:lstStyle/>
              <a:p>
                <a:pPr>
                  <a:defRPr/>
                </a:pPr>
                <a:endParaRPr lang="en-US" dirty="0"/>
              </a:p>
            </p:txBody>
          </p:sp>
        </p:grpSp>
      </p:grpSp>
      <p:sp>
        <p:nvSpPr>
          <p:cNvPr id="74" name="Rectangle 73"/>
          <p:cNvSpPr/>
          <p:nvPr/>
        </p:nvSpPr>
        <p:spPr>
          <a:xfrm>
            <a:off x="3063704" y="5067663"/>
            <a:ext cx="5667375" cy="254000"/>
          </a:xfrm>
          <a:prstGeom prst="rect">
            <a:avLst/>
          </a:prstGeom>
        </p:spPr>
        <p:txBody>
          <a:bodyPr>
            <a:spAutoFit/>
          </a:bodyPr>
          <a:lstStyle/>
          <a:p>
            <a:pPr algn="ctr">
              <a:defRPr/>
            </a:pPr>
            <a:r>
              <a:rPr lang="en-US" sz="1051" b="1" dirty="0"/>
              <a:t>          The framework situates existing and potential APMs into a series of categories. </a:t>
            </a:r>
          </a:p>
        </p:txBody>
      </p:sp>
      <p:grpSp>
        <p:nvGrpSpPr>
          <p:cNvPr id="32791" name="Group 51" descr="Graphic of Paper clip"/>
          <p:cNvGrpSpPr>
            <a:grpSpLocks/>
          </p:cNvGrpSpPr>
          <p:nvPr/>
        </p:nvGrpSpPr>
        <p:grpSpPr bwMode="auto">
          <a:xfrm>
            <a:off x="4989513" y="1195559"/>
            <a:ext cx="457200" cy="565150"/>
            <a:chOff x="4555938" y="3090908"/>
            <a:chExt cx="1475211" cy="1820023"/>
          </a:xfrm>
        </p:grpSpPr>
        <p:sp>
          <p:nvSpPr>
            <p:cNvPr id="11" name="Freeform 10"/>
            <p:cNvSpPr>
              <a:spLocks/>
            </p:cNvSpPr>
            <p:nvPr/>
          </p:nvSpPr>
          <p:spPr bwMode="auto">
            <a:xfrm>
              <a:off x="4555938" y="3090908"/>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2"/>
            </a:solidFill>
            <a:ln>
              <a:noFill/>
            </a:ln>
            <a:extLst/>
          </p:spPr>
          <p:txBody>
            <a:bodyPr lIns="25724" tIns="12862" rIns="25724" bIns="12862"/>
            <a:lstStyle/>
            <a:p>
              <a:pPr>
                <a:defRPr/>
              </a:pPr>
              <a:endParaRPr lang="en-US" sz="375" dirty="0">
                <a:latin typeface="+mj-lt"/>
              </a:endParaRPr>
            </a:p>
          </p:txBody>
        </p:sp>
        <p:grpSp>
          <p:nvGrpSpPr>
            <p:cNvPr id="14" name="Group 13"/>
            <p:cNvGrpSpPr/>
            <p:nvPr/>
          </p:nvGrpSpPr>
          <p:grpSpPr>
            <a:xfrm>
              <a:off x="4923148" y="3417798"/>
              <a:ext cx="730600" cy="730600"/>
              <a:chOff x="958849" y="1555750"/>
              <a:chExt cx="1879601" cy="1879601"/>
            </a:xfrm>
            <a:solidFill>
              <a:schemeClr val="bg1"/>
            </a:solidFill>
          </p:grpSpPr>
          <p:sp>
            <p:nvSpPr>
              <p:cNvPr id="15" name="Freeform 14"/>
              <p:cNvSpPr>
                <a:spLocks/>
              </p:cNvSpPr>
              <p:nvPr/>
            </p:nvSpPr>
            <p:spPr bwMode="auto">
              <a:xfrm>
                <a:off x="1617662" y="1555750"/>
                <a:ext cx="1220788" cy="1246188"/>
              </a:xfrm>
              <a:custGeom>
                <a:avLst/>
                <a:gdLst>
                  <a:gd name="T0" fmla="*/ 1482 w 1522"/>
                  <a:gd name="T1" fmla="*/ 342 h 1552"/>
                  <a:gd name="T2" fmla="*/ 1362 w 1522"/>
                  <a:gd name="T3" fmla="*/ 160 h 1552"/>
                  <a:gd name="T4" fmla="*/ 1180 w 1522"/>
                  <a:gd name="T5" fmla="*/ 40 h 1552"/>
                  <a:gd name="T6" fmla="*/ 973 w 1522"/>
                  <a:gd name="T7" fmla="*/ 0 h 1552"/>
                  <a:gd name="T8" fmla="*/ 767 w 1522"/>
                  <a:gd name="T9" fmla="*/ 40 h 1552"/>
                  <a:gd name="T10" fmla="*/ 585 w 1522"/>
                  <a:gd name="T11" fmla="*/ 160 h 1552"/>
                  <a:gd name="T12" fmla="*/ 131 w 1522"/>
                  <a:gd name="T13" fmla="*/ 615 h 1552"/>
                  <a:gd name="T14" fmla="*/ 19 w 1522"/>
                  <a:gd name="T15" fmla="*/ 777 h 1552"/>
                  <a:gd name="T16" fmla="*/ 183 w 1522"/>
                  <a:gd name="T17" fmla="*/ 753 h 1552"/>
                  <a:gd name="T18" fmla="*/ 352 w 1522"/>
                  <a:gd name="T19" fmla="*/ 778 h 1552"/>
                  <a:gd name="T20" fmla="*/ 777 w 1522"/>
                  <a:gd name="T21" fmla="*/ 353 h 1552"/>
                  <a:gd name="T22" fmla="*/ 1169 w 1522"/>
                  <a:gd name="T23" fmla="*/ 353 h 1552"/>
                  <a:gd name="T24" fmla="*/ 1169 w 1522"/>
                  <a:gd name="T25" fmla="*/ 745 h 1552"/>
                  <a:gd name="T26" fmla="*/ 715 w 1522"/>
                  <a:gd name="T27" fmla="*/ 1199 h 1552"/>
                  <a:gd name="T28" fmla="*/ 323 w 1522"/>
                  <a:gd name="T29" fmla="*/ 1199 h 1552"/>
                  <a:gd name="T30" fmla="*/ 323 w 1522"/>
                  <a:gd name="T31" fmla="*/ 1199 h 1552"/>
                  <a:gd name="T32" fmla="*/ 264 w 1522"/>
                  <a:gd name="T33" fmla="*/ 1113 h 1552"/>
                  <a:gd name="T34" fmla="*/ 13 w 1522"/>
                  <a:gd name="T35" fmla="*/ 1169 h 1552"/>
                  <a:gd name="T36" fmla="*/ 0 w 1522"/>
                  <a:gd name="T37" fmla="*/ 1182 h 1552"/>
                  <a:gd name="T38" fmla="*/ 10 w 1522"/>
                  <a:gd name="T39" fmla="*/ 1210 h 1552"/>
                  <a:gd name="T40" fmla="*/ 131 w 1522"/>
                  <a:gd name="T41" fmla="*/ 1391 h 1552"/>
                  <a:gd name="T42" fmla="*/ 312 w 1522"/>
                  <a:gd name="T43" fmla="*/ 1512 h 1552"/>
                  <a:gd name="T44" fmla="*/ 519 w 1522"/>
                  <a:gd name="T45" fmla="*/ 1552 h 1552"/>
                  <a:gd name="T46" fmla="*/ 726 w 1522"/>
                  <a:gd name="T47" fmla="*/ 1512 h 1552"/>
                  <a:gd name="T48" fmla="*/ 907 w 1522"/>
                  <a:gd name="T49" fmla="*/ 1391 h 1552"/>
                  <a:gd name="T50" fmla="*/ 1362 w 1522"/>
                  <a:gd name="T51" fmla="*/ 937 h 1552"/>
                  <a:gd name="T52" fmla="*/ 1482 w 1522"/>
                  <a:gd name="T53" fmla="*/ 755 h 1552"/>
                  <a:gd name="T54" fmla="*/ 1522 w 1522"/>
                  <a:gd name="T55" fmla="*/ 549 h 1552"/>
                  <a:gd name="T56" fmla="*/ 1482 w 1522"/>
                  <a:gd name="T57" fmla="*/ 342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2" h="1552">
                    <a:moveTo>
                      <a:pt x="1482" y="342"/>
                    </a:moveTo>
                    <a:cubicBezTo>
                      <a:pt x="1455" y="274"/>
                      <a:pt x="1414" y="213"/>
                      <a:pt x="1362" y="160"/>
                    </a:cubicBezTo>
                    <a:cubicBezTo>
                      <a:pt x="1309" y="108"/>
                      <a:pt x="1248" y="67"/>
                      <a:pt x="1180" y="40"/>
                    </a:cubicBezTo>
                    <a:cubicBezTo>
                      <a:pt x="1114" y="13"/>
                      <a:pt x="1045" y="0"/>
                      <a:pt x="973" y="0"/>
                    </a:cubicBezTo>
                    <a:cubicBezTo>
                      <a:pt x="902" y="0"/>
                      <a:pt x="833" y="13"/>
                      <a:pt x="767" y="40"/>
                    </a:cubicBezTo>
                    <a:cubicBezTo>
                      <a:pt x="699" y="67"/>
                      <a:pt x="638" y="108"/>
                      <a:pt x="585" y="160"/>
                    </a:cubicBezTo>
                    <a:cubicBezTo>
                      <a:pt x="131" y="615"/>
                      <a:pt x="131" y="615"/>
                      <a:pt x="131" y="615"/>
                    </a:cubicBezTo>
                    <a:cubicBezTo>
                      <a:pt x="84" y="662"/>
                      <a:pt x="46" y="716"/>
                      <a:pt x="19" y="777"/>
                    </a:cubicBezTo>
                    <a:cubicBezTo>
                      <a:pt x="72" y="761"/>
                      <a:pt x="127" y="753"/>
                      <a:pt x="183" y="753"/>
                    </a:cubicBezTo>
                    <a:cubicBezTo>
                      <a:pt x="241" y="753"/>
                      <a:pt x="297" y="762"/>
                      <a:pt x="352" y="778"/>
                    </a:cubicBezTo>
                    <a:cubicBezTo>
                      <a:pt x="777" y="353"/>
                      <a:pt x="777" y="353"/>
                      <a:pt x="777" y="353"/>
                    </a:cubicBezTo>
                    <a:cubicBezTo>
                      <a:pt x="886" y="244"/>
                      <a:pt x="1061" y="244"/>
                      <a:pt x="1169" y="353"/>
                    </a:cubicBezTo>
                    <a:cubicBezTo>
                      <a:pt x="1278" y="461"/>
                      <a:pt x="1278" y="636"/>
                      <a:pt x="1169" y="745"/>
                    </a:cubicBezTo>
                    <a:cubicBezTo>
                      <a:pt x="715" y="1199"/>
                      <a:pt x="715" y="1199"/>
                      <a:pt x="715" y="1199"/>
                    </a:cubicBezTo>
                    <a:cubicBezTo>
                      <a:pt x="607" y="1307"/>
                      <a:pt x="431" y="1307"/>
                      <a:pt x="323" y="1199"/>
                    </a:cubicBezTo>
                    <a:cubicBezTo>
                      <a:pt x="323" y="1199"/>
                      <a:pt x="323" y="1199"/>
                      <a:pt x="323" y="1199"/>
                    </a:cubicBezTo>
                    <a:cubicBezTo>
                      <a:pt x="297" y="1173"/>
                      <a:pt x="278" y="1144"/>
                      <a:pt x="264" y="1113"/>
                    </a:cubicBezTo>
                    <a:cubicBezTo>
                      <a:pt x="179" y="1082"/>
                      <a:pt x="81" y="1101"/>
                      <a:pt x="13" y="1169"/>
                    </a:cubicBezTo>
                    <a:cubicBezTo>
                      <a:pt x="0" y="1182"/>
                      <a:pt x="0" y="1182"/>
                      <a:pt x="0" y="1182"/>
                    </a:cubicBezTo>
                    <a:cubicBezTo>
                      <a:pt x="3" y="1191"/>
                      <a:pt x="6" y="1200"/>
                      <a:pt x="10" y="1210"/>
                    </a:cubicBezTo>
                    <a:cubicBezTo>
                      <a:pt x="38" y="1278"/>
                      <a:pt x="78" y="1339"/>
                      <a:pt x="131" y="1391"/>
                    </a:cubicBezTo>
                    <a:cubicBezTo>
                      <a:pt x="183" y="1444"/>
                      <a:pt x="244" y="1484"/>
                      <a:pt x="312" y="1512"/>
                    </a:cubicBezTo>
                    <a:cubicBezTo>
                      <a:pt x="378" y="1539"/>
                      <a:pt x="448" y="1552"/>
                      <a:pt x="519" y="1552"/>
                    </a:cubicBezTo>
                    <a:cubicBezTo>
                      <a:pt x="590" y="1552"/>
                      <a:pt x="660" y="1539"/>
                      <a:pt x="726" y="1512"/>
                    </a:cubicBezTo>
                    <a:cubicBezTo>
                      <a:pt x="794" y="1484"/>
                      <a:pt x="855" y="1444"/>
                      <a:pt x="907" y="1391"/>
                    </a:cubicBezTo>
                    <a:cubicBezTo>
                      <a:pt x="1362" y="937"/>
                      <a:pt x="1362" y="937"/>
                      <a:pt x="1362" y="937"/>
                    </a:cubicBezTo>
                    <a:cubicBezTo>
                      <a:pt x="1414" y="884"/>
                      <a:pt x="1455" y="823"/>
                      <a:pt x="1482" y="755"/>
                    </a:cubicBezTo>
                    <a:cubicBezTo>
                      <a:pt x="1509" y="689"/>
                      <a:pt x="1522" y="620"/>
                      <a:pt x="1522" y="549"/>
                    </a:cubicBezTo>
                    <a:cubicBezTo>
                      <a:pt x="1522" y="477"/>
                      <a:pt x="1509" y="408"/>
                      <a:pt x="1482"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16" name="Freeform 15"/>
              <p:cNvSpPr>
                <a:spLocks/>
              </p:cNvSpPr>
              <p:nvPr/>
            </p:nvSpPr>
            <p:spPr bwMode="auto">
              <a:xfrm>
                <a:off x="958849" y="2190751"/>
                <a:ext cx="1220788" cy="1244600"/>
              </a:xfrm>
              <a:custGeom>
                <a:avLst/>
                <a:gdLst>
                  <a:gd name="T0" fmla="*/ 1170 w 1522"/>
                  <a:gd name="T1" fmla="*/ 774 h 1552"/>
                  <a:gd name="T2" fmla="*/ 745 w 1522"/>
                  <a:gd name="T3" fmla="*/ 1199 h 1552"/>
                  <a:gd name="T4" fmla="*/ 353 w 1522"/>
                  <a:gd name="T5" fmla="*/ 1199 h 1552"/>
                  <a:gd name="T6" fmla="*/ 353 w 1522"/>
                  <a:gd name="T7" fmla="*/ 1199 h 1552"/>
                  <a:gd name="T8" fmla="*/ 353 w 1522"/>
                  <a:gd name="T9" fmla="*/ 807 h 1552"/>
                  <a:gd name="T10" fmla="*/ 807 w 1522"/>
                  <a:gd name="T11" fmla="*/ 353 h 1552"/>
                  <a:gd name="T12" fmla="*/ 1199 w 1522"/>
                  <a:gd name="T13" fmla="*/ 353 h 1552"/>
                  <a:gd name="T14" fmla="*/ 1258 w 1522"/>
                  <a:gd name="T15" fmla="*/ 439 h 1552"/>
                  <a:gd name="T16" fmla="*/ 1509 w 1522"/>
                  <a:gd name="T17" fmla="*/ 383 h 1552"/>
                  <a:gd name="T18" fmla="*/ 1522 w 1522"/>
                  <a:gd name="T19" fmla="*/ 370 h 1552"/>
                  <a:gd name="T20" fmla="*/ 1512 w 1522"/>
                  <a:gd name="T21" fmla="*/ 342 h 1552"/>
                  <a:gd name="T22" fmla="*/ 1391 w 1522"/>
                  <a:gd name="T23" fmla="*/ 161 h 1552"/>
                  <a:gd name="T24" fmla="*/ 1210 w 1522"/>
                  <a:gd name="T25" fmla="*/ 40 h 1552"/>
                  <a:gd name="T26" fmla="*/ 1003 w 1522"/>
                  <a:gd name="T27" fmla="*/ 0 h 1552"/>
                  <a:gd name="T28" fmla="*/ 796 w 1522"/>
                  <a:gd name="T29" fmla="*/ 40 h 1552"/>
                  <a:gd name="T30" fmla="*/ 615 w 1522"/>
                  <a:gd name="T31" fmla="*/ 161 h 1552"/>
                  <a:gd name="T32" fmla="*/ 160 w 1522"/>
                  <a:gd name="T33" fmla="*/ 615 h 1552"/>
                  <a:gd name="T34" fmla="*/ 40 w 1522"/>
                  <a:gd name="T35" fmla="*/ 797 h 1552"/>
                  <a:gd name="T36" fmla="*/ 0 w 1522"/>
                  <a:gd name="T37" fmla="*/ 1003 h 1552"/>
                  <a:gd name="T38" fmla="*/ 40 w 1522"/>
                  <a:gd name="T39" fmla="*/ 1210 h 1552"/>
                  <a:gd name="T40" fmla="*/ 160 w 1522"/>
                  <a:gd name="T41" fmla="*/ 1392 h 1552"/>
                  <a:gd name="T42" fmla="*/ 342 w 1522"/>
                  <a:gd name="T43" fmla="*/ 1512 h 1552"/>
                  <a:gd name="T44" fmla="*/ 549 w 1522"/>
                  <a:gd name="T45" fmla="*/ 1552 h 1552"/>
                  <a:gd name="T46" fmla="*/ 755 w 1522"/>
                  <a:gd name="T47" fmla="*/ 1512 h 1552"/>
                  <a:gd name="T48" fmla="*/ 937 w 1522"/>
                  <a:gd name="T49" fmla="*/ 1392 h 1552"/>
                  <a:gd name="T50" fmla="*/ 1391 w 1522"/>
                  <a:gd name="T51" fmla="*/ 937 h 1552"/>
                  <a:gd name="T52" fmla="*/ 1503 w 1522"/>
                  <a:gd name="T53" fmla="*/ 775 h 1552"/>
                  <a:gd name="T54" fmla="*/ 1339 w 1522"/>
                  <a:gd name="T55" fmla="*/ 799 h 1552"/>
                  <a:gd name="T56" fmla="*/ 1170 w 1522"/>
                  <a:gd name="T57" fmla="*/ 77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2" h="1552">
                    <a:moveTo>
                      <a:pt x="1170" y="774"/>
                    </a:moveTo>
                    <a:cubicBezTo>
                      <a:pt x="745" y="1199"/>
                      <a:pt x="745" y="1199"/>
                      <a:pt x="745" y="1199"/>
                    </a:cubicBezTo>
                    <a:cubicBezTo>
                      <a:pt x="636" y="1308"/>
                      <a:pt x="461" y="1308"/>
                      <a:pt x="353" y="1199"/>
                    </a:cubicBezTo>
                    <a:cubicBezTo>
                      <a:pt x="353" y="1199"/>
                      <a:pt x="353" y="1199"/>
                      <a:pt x="353" y="1199"/>
                    </a:cubicBezTo>
                    <a:cubicBezTo>
                      <a:pt x="244" y="1091"/>
                      <a:pt x="244" y="916"/>
                      <a:pt x="353" y="807"/>
                    </a:cubicBezTo>
                    <a:cubicBezTo>
                      <a:pt x="807" y="353"/>
                      <a:pt x="807" y="353"/>
                      <a:pt x="807" y="353"/>
                    </a:cubicBezTo>
                    <a:cubicBezTo>
                      <a:pt x="915" y="245"/>
                      <a:pt x="1091" y="245"/>
                      <a:pt x="1199" y="353"/>
                    </a:cubicBezTo>
                    <a:cubicBezTo>
                      <a:pt x="1225" y="379"/>
                      <a:pt x="1244" y="408"/>
                      <a:pt x="1258" y="439"/>
                    </a:cubicBezTo>
                    <a:cubicBezTo>
                      <a:pt x="1343" y="470"/>
                      <a:pt x="1441" y="451"/>
                      <a:pt x="1509" y="383"/>
                    </a:cubicBezTo>
                    <a:cubicBezTo>
                      <a:pt x="1522" y="370"/>
                      <a:pt x="1522" y="370"/>
                      <a:pt x="1522" y="370"/>
                    </a:cubicBezTo>
                    <a:cubicBezTo>
                      <a:pt x="1519" y="361"/>
                      <a:pt x="1516" y="352"/>
                      <a:pt x="1512" y="342"/>
                    </a:cubicBezTo>
                    <a:cubicBezTo>
                      <a:pt x="1484" y="274"/>
                      <a:pt x="1444" y="213"/>
                      <a:pt x="1391" y="161"/>
                    </a:cubicBezTo>
                    <a:cubicBezTo>
                      <a:pt x="1339" y="108"/>
                      <a:pt x="1278" y="68"/>
                      <a:pt x="1210" y="40"/>
                    </a:cubicBezTo>
                    <a:cubicBezTo>
                      <a:pt x="1144" y="13"/>
                      <a:pt x="1074" y="0"/>
                      <a:pt x="1003" y="0"/>
                    </a:cubicBezTo>
                    <a:cubicBezTo>
                      <a:pt x="932" y="0"/>
                      <a:pt x="862" y="13"/>
                      <a:pt x="796" y="40"/>
                    </a:cubicBezTo>
                    <a:cubicBezTo>
                      <a:pt x="728" y="68"/>
                      <a:pt x="667" y="108"/>
                      <a:pt x="615" y="161"/>
                    </a:cubicBezTo>
                    <a:cubicBezTo>
                      <a:pt x="160" y="615"/>
                      <a:pt x="160" y="615"/>
                      <a:pt x="160" y="615"/>
                    </a:cubicBezTo>
                    <a:cubicBezTo>
                      <a:pt x="108" y="668"/>
                      <a:pt x="67" y="729"/>
                      <a:pt x="40" y="797"/>
                    </a:cubicBezTo>
                    <a:cubicBezTo>
                      <a:pt x="13" y="863"/>
                      <a:pt x="0" y="932"/>
                      <a:pt x="0" y="1003"/>
                    </a:cubicBezTo>
                    <a:cubicBezTo>
                      <a:pt x="0" y="1075"/>
                      <a:pt x="13" y="1144"/>
                      <a:pt x="40" y="1210"/>
                    </a:cubicBezTo>
                    <a:cubicBezTo>
                      <a:pt x="67" y="1278"/>
                      <a:pt x="108" y="1339"/>
                      <a:pt x="160" y="1392"/>
                    </a:cubicBezTo>
                    <a:cubicBezTo>
                      <a:pt x="213" y="1444"/>
                      <a:pt x="274" y="1485"/>
                      <a:pt x="342" y="1512"/>
                    </a:cubicBezTo>
                    <a:cubicBezTo>
                      <a:pt x="408" y="1539"/>
                      <a:pt x="477" y="1552"/>
                      <a:pt x="549" y="1552"/>
                    </a:cubicBezTo>
                    <a:cubicBezTo>
                      <a:pt x="620" y="1552"/>
                      <a:pt x="689" y="1539"/>
                      <a:pt x="755" y="1512"/>
                    </a:cubicBezTo>
                    <a:cubicBezTo>
                      <a:pt x="823" y="1485"/>
                      <a:pt x="884" y="1444"/>
                      <a:pt x="937" y="1392"/>
                    </a:cubicBezTo>
                    <a:cubicBezTo>
                      <a:pt x="1391" y="937"/>
                      <a:pt x="1391" y="937"/>
                      <a:pt x="1391" y="937"/>
                    </a:cubicBezTo>
                    <a:cubicBezTo>
                      <a:pt x="1438" y="890"/>
                      <a:pt x="1476" y="836"/>
                      <a:pt x="1503" y="775"/>
                    </a:cubicBezTo>
                    <a:cubicBezTo>
                      <a:pt x="1450" y="791"/>
                      <a:pt x="1395" y="799"/>
                      <a:pt x="1339" y="799"/>
                    </a:cubicBezTo>
                    <a:cubicBezTo>
                      <a:pt x="1281" y="799"/>
                      <a:pt x="1225" y="790"/>
                      <a:pt x="1170" y="7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grpSp>
      </p:grpSp>
      <p:grpSp>
        <p:nvGrpSpPr>
          <p:cNvPr id="32792" name="Group 52" descr="Graphic of Dollar sign "/>
          <p:cNvGrpSpPr>
            <a:grpSpLocks/>
          </p:cNvGrpSpPr>
          <p:nvPr/>
        </p:nvGrpSpPr>
        <p:grpSpPr bwMode="auto">
          <a:xfrm>
            <a:off x="3511475" y="1271461"/>
            <a:ext cx="458787" cy="565150"/>
            <a:chOff x="1957978" y="3090907"/>
            <a:chExt cx="1475211" cy="1820023"/>
          </a:xfrm>
        </p:grpSpPr>
        <p:sp>
          <p:nvSpPr>
            <p:cNvPr id="9" name="Freeform 8"/>
            <p:cNvSpPr>
              <a:spLocks/>
            </p:cNvSpPr>
            <p:nvPr/>
          </p:nvSpPr>
          <p:spPr bwMode="auto">
            <a:xfrm>
              <a:off x="1957978" y="3090907"/>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1"/>
            </a:solidFill>
            <a:ln>
              <a:noFill/>
            </a:ln>
            <a:extLst/>
          </p:spPr>
          <p:txBody>
            <a:bodyPr lIns="25724" tIns="12862" rIns="25724" bIns="12862"/>
            <a:lstStyle/>
            <a:p>
              <a:pPr>
                <a:defRPr/>
              </a:pPr>
              <a:endParaRPr lang="en-US" sz="375" dirty="0">
                <a:latin typeface="+mj-lt"/>
              </a:endParaRPr>
            </a:p>
          </p:txBody>
        </p:sp>
        <p:sp>
          <p:nvSpPr>
            <p:cNvPr id="10" name="Freeform 9"/>
            <p:cNvSpPr/>
            <p:nvPr/>
          </p:nvSpPr>
          <p:spPr>
            <a:xfrm>
              <a:off x="2488850" y="3402766"/>
              <a:ext cx="413466" cy="787313"/>
            </a:xfrm>
            <a:custGeom>
              <a:avLst/>
              <a:gdLst/>
              <a:ahLst/>
              <a:cxnLst/>
              <a:rect l="l" t="t" r="r" b="b"/>
              <a:pathLst>
                <a:path w="197388" h="380377">
                  <a:moveTo>
                    <a:pt x="89995" y="0"/>
                  </a:moveTo>
                  <a:lnTo>
                    <a:pt x="121993" y="0"/>
                  </a:lnTo>
                  <a:lnTo>
                    <a:pt x="121993" y="43397"/>
                  </a:lnTo>
                  <a:cubicBezTo>
                    <a:pt x="133459" y="44997"/>
                    <a:pt x="143858" y="48263"/>
                    <a:pt x="153191" y="53196"/>
                  </a:cubicBezTo>
                  <a:cubicBezTo>
                    <a:pt x="162523" y="58129"/>
                    <a:pt x="170456" y="64529"/>
                    <a:pt x="176989" y="72395"/>
                  </a:cubicBezTo>
                  <a:cubicBezTo>
                    <a:pt x="183522" y="80261"/>
                    <a:pt x="188555" y="89561"/>
                    <a:pt x="192088" y="100294"/>
                  </a:cubicBezTo>
                  <a:cubicBezTo>
                    <a:pt x="195621" y="111026"/>
                    <a:pt x="197388" y="123059"/>
                    <a:pt x="197388" y="136391"/>
                  </a:cubicBezTo>
                  <a:lnTo>
                    <a:pt x="139591" y="136391"/>
                  </a:lnTo>
                  <a:cubicBezTo>
                    <a:pt x="139591" y="120392"/>
                    <a:pt x="136292" y="108426"/>
                    <a:pt x="129692" y="100494"/>
                  </a:cubicBezTo>
                  <a:cubicBezTo>
                    <a:pt x="123092" y="92561"/>
                    <a:pt x="114260" y="88594"/>
                    <a:pt x="103194" y="88594"/>
                  </a:cubicBezTo>
                  <a:cubicBezTo>
                    <a:pt x="97194" y="88594"/>
                    <a:pt x="92028" y="89494"/>
                    <a:pt x="87695" y="91294"/>
                  </a:cubicBezTo>
                  <a:cubicBezTo>
                    <a:pt x="83362" y="93094"/>
                    <a:pt x="79795" y="95561"/>
                    <a:pt x="76995" y="98694"/>
                  </a:cubicBezTo>
                  <a:cubicBezTo>
                    <a:pt x="74195" y="101827"/>
                    <a:pt x="72129" y="105527"/>
                    <a:pt x="70796" y="109793"/>
                  </a:cubicBezTo>
                  <a:cubicBezTo>
                    <a:pt x="69462" y="114059"/>
                    <a:pt x="68796" y="118659"/>
                    <a:pt x="68796" y="123592"/>
                  </a:cubicBezTo>
                  <a:cubicBezTo>
                    <a:pt x="68796" y="128525"/>
                    <a:pt x="69462" y="132992"/>
                    <a:pt x="70796" y="136991"/>
                  </a:cubicBezTo>
                  <a:cubicBezTo>
                    <a:pt x="72129" y="140991"/>
                    <a:pt x="74429" y="144691"/>
                    <a:pt x="77695" y="148091"/>
                  </a:cubicBezTo>
                  <a:cubicBezTo>
                    <a:pt x="80962" y="151490"/>
                    <a:pt x="85295" y="154690"/>
                    <a:pt x="90694" y="157690"/>
                  </a:cubicBezTo>
                  <a:cubicBezTo>
                    <a:pt x="96094" y="160690"/>
                    <a:pt x="102794" y="163790"/>
                    <a:pt x="110793" y="166990"/>
                  </a:cubicBezTo>
                  <a:cubicBezTo>
                    <a:pt x="123726" y="172189"/>
                    <a:pt x="135492" y="177522"/>
                    <a:pt x="146091" y="182989"/>
                  </a:cubicBezTo>
                  <a:cubicBezTo>
                    <a:pt x="156690" y="188455"/>
                    <a:pt x="165790" y="194754"/>
                    <a:pt x="173389" y="201887"/>
                  </a:cubicBezTo>
                  <a:cubicBezTo>
                    <a:pt x="180989" y="209020"/>
                    <a:pt x="186889" y="217320"/>
                    <a:pt x="191088" y="226786"/>
                  </a:cubicBezTo>
                  <a:cubicBezTo>
                    <a:pt x="195288" y="236252"/>
                    <a:pt x="197388" y="247451"/>
                    <a:pt x="197388" y="260384"/>
                  </a:cubicBezTo>
                  <a:cubicBezTo>
                    <a:pt x="197388" y="272116"/>
                    <a:pt x="195488" y="282649"/>
                    <a:pt x="191688" y="291982"/>
                  </a:cubicBezTo>
                  <a:cubicBezTo>
                    <a:pt x="187889" y="301315"/>
                    <a:pt x="182522" y="309381"/>
                    <a:pt x="175589" y="316180"/>
                  </a:cubicBezTo>
                  <a:cubicBezTo>
                    <a:pt x="168656" y="322980"/>
                    <a:pt x="160290" y="328446"/>
                    <a:pt x="150491" y="332579"/>
                  </a:cubicBezTo>
                  <a:cubicBezTo>
                    <a:pt x="140691" y="336713"/>
                    <a:pt x="129792" y="339379"/>
                    <a:pt x="117793" y="340579"/>
                  </a:cubicBezTo>
                  <a:lnTo>
                    <a:pt x="117793" y="380377"/>
                  </a:lnTo>
                  <a:lnTo>
                    <a:pt x="85995" y="380377"/>
                  </a:lnTo>
                  <a:lnTo>
                    <a:pt x="85995" y="340779"/>
                  </a:lnTo>
                  <a:cubicBezTo>
                    <a:pt x="74929" y="339579"/>
                    <a:pt x="64229" y="336979"/>
                    <a:pt x="53897" y="332979"/>
                  </a:cubicBezTo>
                  <a:cubicBezTo>
                    <a:pt x="43564" y="328980"/>
                    <a:pt x="34398" y="323213"/>
                    <a:pt x="26398" y="315680"/>
                  </a:cubicBezTo>
                  <a:cubicBezTo>
                    <a:pt x="18399" y="308148"/>
                    <a:pt x="11999" y="298648"/>
                    <a:pt x="7200" y="287182"/>
                  </a:cubicBezTo>
                  <a:cubicBezTo>
                    <a:pt x="2400" y="275716"/>
                    <a:pt x="0" y="261984"/>
                    <a:pt x="0" y="245985"/>
                  </a:cubicBezTo>
                  <a:lnTo>
                    <a:pt x="57796" y="245985"/>
                  </a:lnTo>
                  <a:cubicBezTo>
                    <a:pt x="57796" y="255451"/>
                    <a:pt x="59030" y="263350"/>
                    <a:pt x="61496" y="269683"/>
                  </a:cubicBezTo>
                  <a:cubicBezTo>
                    <a:pt x="63963" y="276016"/>
                    <a:pt x="67263" y="281083"/>
                    <a:pt x="71396" y="284882"/>
                  </a:cubicBezTo>
                  <a:cubicBezTo>
                    <a:pt x="75529" y="288682"/>
                    <a:pt x="80228" y="291349"/>
                    <a:pt x="85495" y="292882"/>
                  </a:cubicBezTo>
                  <a:cubicBezTo>
                    <a:pt x="90761" y="294415"/>
                    <a:pt x="96127" y="295182"/>
                    <a:pt x="101594" y="295182"/>
                  </a:cubicBezTo>
                  <a:cubicBezTo>
                    <a:pt x="107860" y="295182"/>
                    <a:pt x="113360" y="294315"/>
                    <a:pt x="118093" y="292582"/>
                  </a:cubicBezTo>
                  <a:cubicBezTo>
                    <a:pt x="122826" y="290849"/>
                    <a:pt x="126792" y="288449"/>
                    <a:pt x="129992" y="285382"/>
                  </a:cubicBezTo>
                  <a:cubicBezTo>
                    <a:pt x="133192" y="282316"/>
                    <a:pt x="135592" y="278683"/>
                    <a:pt x="137192" y="274483"/>
                  </a:cubicBezTo>
                  <a:cubicBezTo>
                    <a:pt x="138792" y="270283"/>
                    <a:pt x="139591" y="265717"/>
                    <a:pt x="139591" y="260784"/>
                  </a:cubicBezTo>
                  <a:cubicBezTo>
                    <a:pt x="139591" y="255184"/>
                    <a:pt x="138858" y="250251"/>
                    <a:pt x="137392" y="245985"/>
                  </a:cubicBezTo>
                  <a:cubicBezTo>
                    <a:pt x="135925" y="241718"/>
                    <a:pt x="133525" y="237852"/>
                    <a:pt x="130192" y="234385"/>
                  </a:cubicBezTo>
                  <a:cubicBezTo>
                    <a:pt x="126859" y="230919"/>
                    <a:pt x="122559" y="227719"/>
                    <a:pt x="117293" y="224786"/>
                  </a:cubicBezTo>
                  <a:cubicBezTo>
                    <a:pt x="112027" y="221853"/>
                    <a:pt x="105594" y="218986"/>
                    <a:pt x="97994" y="216187"/>
                  </a:cubicBezTo>
                  <a:cubicBezTo>
                    <a:pt x="84928" y="211254"/>
                    <a:pt x="73062" y="206087"/>
                    <a:pt x="62396" y="200687"/>
                  </a:cubicBezTo>
                  <a:cubicBezTo>
                    <a:pt x="51730" y="195288"/>
                    <a:pt x="42597" y="189055"/>
                    <a:pt x="34998" y="181989"/>
                  </a:cubicBezTo>
                  <a:cubicBezTo>
                    <a:pt x="27398" y="174922"/>
                    <a:pt x="21499" y="166656"/>
                    <a:pt x="17299" y="157190"/>
                  </a:cubicBezTo>
                  <a:cubicBezTo>
                    <a:pt x="13099" y="147724"/>
                    <a:pt x="10999" y="136458"/>
                    <a:pt x="10999" y="123392"/>
                  </a:cubicBezTo>
                  <a:cubicBezTo>
                    <a:pt x="10999" y="112060"/>
                    <a:pt x="12866" y="101727"/>
                    <a:pt x="16599" y="92394"/>
                  </a:cubicBezTo>
                  <a:cubicBezTo>
                    <a:pt x="20332" y="83061"/>
                    <a:pt x="25665" y="74928"/>
                    <a:pt x="32598" y="67996"/>
                  </a:cubicBezTo>
                  <a:cubicBezTo>
                    <a:pt x="39531" y="61063"/>
                    <a:pt x="47830" y="55430"/>
                    <a:pt x="57497" y="51097"/>
                  </a:cubicBezTo>
                  <a:cubicBezTo>
                    <a:pt x="67163" y="46764"/>
                    <a:pt x="77995" y="43997"/>
                    <a:pt x="89995" y="42797"/>
                  </a:cubicBezTo>
                  <a:lnTo>
                    <a:pt x="8999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6" name="Text Placeholder 55"/>
          <p:cNvSpPr>
            <a:spLocks noGrp="1"/>
          </p:cNvSpPr>
          <p:nvPr>
            <p:ph type="body" sz="quarter" idx="11"/>
          </p:nvPr>
        </p:nvSpPr>
        <p:spPr>
          <a:xfrm>
            <a:off x="450851" y="1541634"/>
            <a:ext cx="2555875" cy="3402013"/>
          </a:xfrm>
        </p:spPr>
        <p:txBody>
          <a:bodyPr>
            <a:normAutofit/>
          </a:bodyPr>
          <a:lstStyle/>
          <a:p>
            <a:pPr marL="0" lvl="1" indent="0">
              <a:buFont typeface="Arial" panose="020B0604020202020204" pitchFamily="34" charset="0"/>
              <a:buNone/>
              <a:defRPr/>
            </a:pPr>
            <a:r>
              <a:rPr i="1" dirty="0">
                <a:latin typeface="+mn-lt"/>
              </a:rPr>
              <a:t>The </a:t>
            </a:r>
            <a:r>
              <a:rPr i="1" dirty="0">
                <a:latin typeface="+mn-lt"/>
                <a:hlinkClick r:id="rId3"/>
              </a:rPr>
              <a:t>Framework</a:t>
            </a:r>
            <a:r>
              <a:rPr i="1" dirty="0">
                <a:latin typeface="+mn-lt"/>
              </a:rPr>
              <a:t> is a critical first step toward the goal of better care, smarter spending, and healthier people. </a:t>
            </a:r>
          </a:p>
          <a:p>
            <a:pPr marL="0" lvl="1" indent="0">
              <a:buFont typeface="Arial" panose="020B0604020202020204" pitchFamily="34" charset="0"/>
              <a:buNone/>
              <a:defRPr/>
            </a:pPr>
            <a:endParaRPr dirty="0">
              <a:latin typeface="+mn-lt"/>
            </a:endParaRPr>
          </a:p>
        </p:txBody>
      </p:sp>
      <p:sp>
        <p:nvSpPr>
          <p:cNvPr id="49" name="Text Placeholder 48"/>
          <p:cNvSpPr>
            <a:spLocks noGrp="1"/>
          </p:cNvSpPr>
          <p:nvPr>
            <p:ph type="body" sz="quarter" idx="10"/>
          </p:nvPr>
        </p:nvSpPr>
        <p:spPr>
          <a:xfrm>
            <a:off x="547688" y="995363"/>
            <a:ext cx="7886700" cy="407987"/>
          </a:xfrm>
        </p:spPr>
        <p:txBody>
          <a:bodyPr/>
          <a:lstStyle/>
          <a:p>
            <a:pPr>
              <a:defRPr/>
            </a:pPr>
            <a:r>
              <a:rPr lang="en-US" dirty="0"/>
              <a:t>At-a-Glance</a:t>
            </a:r>
          </a:p>
        </p:txBody>
      </p:sp>
      <p:sp>
        <p:nvSpPr>
          <p:cNvPr id="32795" name="Title 7"/>
          <p:cNvSpPr>
            <a:spLocks noGrp="1"/>
          </p:cNvSpPr>
          <p:nvPr>
            <p:ph type="title"/>
          </p:nvPr>
        </p:nvSpPr>
        <p:spPr>
          <a:xfrm>
            <a:off x="547688" y="430213"/>
            <a:ext cx="7886700" cy="571500"/>
          </a:xfrm>
        </p:spPr>
        <p:txBody>
          <a:bodyPr/>
          <a:lstStyle/>
          <a:p>
            <a:r>
              <a:rPr lang="en-US" altLang="en-US" sz="3600"/>
              <a:t>APM Framework</a:t>
            </a:r>
          </a:p>
        </p:txBody>
      </p:sp>
      <p:sp>
        <p:nvSpPr>
          <p:cNvPr id="51" name="Rectangle 50"/>
          <p:cNvSpPr/>
          <p:nvPr/>
        </p:nvSpPr>
        <p:spPr>
          <a:xfrm>
            <a:off x="5916613" y="4683125"/>
            <a:ext cx="1389062" cy="45402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lIns="17149" tIns="0" rIns="17149" bIns="0" anchor="ctr"/>
          <a:lstStyle/>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3N</a:t>
            </a:r>
          </a:p>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Risk-based payments NOT linked to quality</a:t>
            </a:r>
          </a:p>
        </p:txBody>
      </p:sp>
      <p:sp>
        <p:nvSpPr>
          <p:cNvPr id="54" name="Rectangle 53"/>
          <p:cNvSpPr/>
          <p:nvPr/>
        </p:nvSpPr>
        <p:spPr>
          <a:xfrm>
            <a:off x="7350125" y="4683125"/>
            <a:ext cx="1403350" cy="45402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lIns="17149" tIns="0" rIns="17149" bIns="0" anchor="ctr"/>
          <a:lstStyle/>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4N</a:t>
            </a:r>
          </a:p>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Capitated payments NOT linked to quality</a:t>
            </a:r>
          </a:p>
        </p:txBody>
      </p:sp>
      <p:sp>
        <p:nvSpPr>
          <p:cNvPr id="55" name="Rectangle 54"/>
          <p:cNvSpPr/>
          <p:nvPr/>
        </p:nvSpPr>
        <p:spPr>
          <a:xfrm>
            <a:off x="6551815" y="5464470"/>
            <a:ext cx="209550" cy="14287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anchor="ctr"/>
          <a:lstStyle/>
          <a:p>
            <a:pPr algn="ctr" defTabSz="342991" eaLnBrk="1" fontAlgn="auto" hangingPunct="1">
              <a:spcBef>
                <a:spcPts val="0"/>
              </a:spcBef>
              <a:spcAft>
                <a:spcPts val="0"/>
              </a:spcAft>
              <a:defRPr/>
            </a:pPr>
            <a:endParaRPr lang="en-US" sz="281" kern="0" dirty="0">
              <a:solidFill>
                <a:prstClr val="black"/>
              </a:solidFill>
              <a:latin typeface="Calibri" panose="020F0502020204030204"/>
              <a:ea typeface="+mn-ea"/>
            </a:endParaRPr>
          </a:p>
        </p:txBody>
      </p:sp>
      <p:sp>
        <p:nvSpPr>
          <p:cNvPr id="57" name="TextBox 56"/>
          <p:cNvSpPr txBox="1"/>
          <p:nvPr/>
        </p:nvSpPr>
        <p:spPr>
          <a:xfrm>
            <a:off x="6708737" y="5423072"/>
            <a:ext cx="1508125" cy="322263"/>
          </a:xfrm>
          <a:prstGeom prst="rect">
            <a:avLst/>
          </a:prstGeom>
          <a:noFill/>
        </p:spPr>
        <p:txBody>
          <a:bodyPr>
            <a:spAutoFit/>
          </a:bodyPr>
          <a:lstStyle/>
          <a:p>
            <a:pPr defTabSz="342991">
              <a:defRPr/>
            </a:pPr>
            <a:r>
              <a:rPr lang="en-US" sz="750" dirty="0">
                <a:solidFill>
                  <a:prstClr val="black"/>
                </a:solidFill>
                <a:latin typeface="Calibri" panose="020F0502020204030204"/>
              </a:rPr>
              <a:t>= example payment models will not count toward APM goal.</a:t>
            </a:r>
          </a:p>
        </p:txBody>
      </p:sp>
      <p:sp>
        <p:nvSpPr>
          <p:cNvPr id="58" name="TextBox 57"/>
          <p:cNvSpPr txBox="1"/>
          <p:nvPr/>
        </p:nvSpPr>
        <p:spPr>
          <a:xfrm>
            <a:off x="3740868" y="5296072"/>
            <a:ext cx="295275" cy="254000"/>
          </a:xfrm>
          <a:prstGeom prst="rect">
            <a:avLst/>
          </a:prstGeom>
          <a:noFill/>
        </p:spPr>
        <p:txBody>
          <a:bodyPr>
            <a:spAutoFit/>
          </a:bodyPr>
          <a:lstStyle/>
          <a:p>
            <a:pPr defTabSz="342991">
              <a:defRPr/>
            </a:pPr>
            <a:r>
              <a:rPr lang="en-US" sz="1050" dirty="0">
                <a:solidFill>
                  <a:prstClr val="black"/>
                </a:solidFill>
                <a:latin typeface="Calibri" panose="020F0502020204030204"/>
              </a:rPr>
              <a:t>N</a:t>
            </a:r>
          </a:p>
        </p:txBody>
      </p:sp>
      <p:sp>
        <p:nvSpPr>
          <p:cNvPr id="59" name="TextBox 58"/>
          <p:cNvSpPr txBox="1"/>
          <p:nvPr/>
        </p:nvSpPr>
        <p:spPr>
          <a:xfrm>
            <a:off x="3959427" y="5310850"/>
            <a:ext cx="1874838" cy="438150"/>
          </a:xfrm>
          <a:prstGeom prst="rect">
            <a:avLst/>
          </a:prstGeom>
          <a:noFill/>
        </p:spPr>
        <p:txBody>
          <a:bodyPr>
            <a:spAutoFit/>
          </a:bodyPr>
          <a:lstStyle/>
          <a:p>
            <a:pPr defTabSz="342991">
              <a:defRPr/>
            </a:pPr>
            <a:r>
              <a:rPr lang="en-US" sz="750" dirty="0">
                <a:solidFill>
                  <a:prstClr val="black"/>
                </a:solidFill>
                <a:latin typeface="Calibri" panose="020F0502020204030204"/>
              </a:rPr>
              <a:t>= payment models in Categories 3 and 4 that do not have a link to quality and will not count toward the APM goal. </a:t>
            </a:r>
          </a:p>
        </p:txBody>
      </p:sp>
      <p:sp>
        <p:nvSpPr>
          <p:cNvPr id="60"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378164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 of Current APM state versus the goal future state " title="Graphic "/>
          <p:cNvPicPr>
            <a:picLocks noChangeAspect="1"/>
          </p:cNvPicPr>
          <p:nvPr/>
        </p:nvPicPr>
        <p:blipFill>
          <a:blip r:embed="rId3"/>
          <a:stretch>
            <a:fillRect/>
          </a:stretch>
        </p:blipFill>
        <p:spPr>
          <a:xfrm>
            <a:off x="547688" y="1199356"/>
            <a:ext cx="8215440" cy="4150065"/>
          </a:xfrm>
          <a:prstGeom prst="rect">
            <a:avLst/>
          </a:prstGeom>
        </p:spPr>
      </p:pic>
      <p:sp>
        <p:nvSpPr>
          <p:cNvPr id="3" name="Text Placeholder 2"/>
          <p:cNvSpPr>
            <a:spLocks noGrp="1"/>
          </p:cNvSpPr>
          <p:nvPr>
            <p:ph type="body" sz="quarter" idx="10"/>
          </p:nvPr>
        </p:nvSpPr>
        <p:spPr>
          <a:xfrm>
            <a:off x="547688" y="791369"/>
            <a:ext cx="7886700" cy="407987"/>
          </a:xfrm>
        </p:spPr>
        <p:txBody>
          <a:bodyPr/>
          <a:lstStyle/>
          <a:p>
            <a:pPr>
              <a:defRPr/>
            </a:pPr>
            <a:r>
              <a:rPr lang="en-US" dirty="0"/>
              <a:t>For Payment Reform</a:t>
            </a:r>
          </a:p>
        </p:txBody>
      </p:sp>
      <p:sp>
        <p:nvSpPr>
          <p:cNvPr id="5" name="Title 4"/>
          <p:cNvSpPr>
            <a:spLocks noGrp="1"/>
          </p:cNvSpPr>
          <p:nvPr>
            <p:ph type="title"/>
          </p:nvPr>
        </p:nvSpPr>
        <p:spPr>
          <a:xfrm>
            <a:off x="547688" y="144463"/>
            <a:ext cx="7886700" cy="571500"/>
          </a:xfrm>
        </p:spPr>
        <p:txBody>
          <a:bodyPr/>
          <a:lstStyle/>
          <a:p>
            <a:pPr>
              <a:defRPr/>
            </a:pPr>
            <a:r>
              <a:rPr lang="en-US" dirty="0"/>
              <a:t>Apm </a:t>
            </a:r>
            <a:r>
              <a:rPr lang="en-US" cap="none" dirty="0"/>
              <a:t>Goals</a:t>
            </a:r>
            <a:endParaRPr lang="en-US" dirty="0"/>
          </a:p>
        </p:txBody>
      </p:sp>
      <p:grpSp>
        <p:nvGrpSpPr>
          <p:cNvPr id="34821" name="Group 5"/>
          <p:cNvGrpSpPr>
            <a:grpSpLocks/>
          </p:cNvGrpSpPr>
          <p:nvPr/>
        </p:nvGrpSpPr>
        <p:grpSpPr bwMode="auto">
          <a:xfrm>
            <a:off x="1452562" y="1384282"/>
            <a:ext cx="247650" cy="3711233"/>
            <a:chOff x="4201032" y="4663441"/>
            <a:chExt cx="660745" cy="7388351"/>
          </a:xfrm>
        </p:grpSpPr>
        <p:sp>
          <p:nvSpPr>
            <p:cNvPr id="2" name="Rectangle 1"/>
            <p:cNvSpPr/>
            <p:nvPr/>
          </p:nvSpPr>
          <p:spPr>
            <a:xfrm>
              <a:off x="4387396" y="5467443"/>
              <a:ext cx="474381" cy="6584349"/>
            </a:xfrm>
            <a:prstGeom prst="rect">
              <a:avLst/>
            </a:prstGeom>
            <a:solidFill>
              <a:srgbClr val="1F4D7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823" name="TextBox 3"/>
            <p:cNvSpPr txBox="1">
              <a:spLocks noChangeArrowheads="1"/>
            </p:cNvSpPr>
            <p:nvPr/>
          </p:nvSpPr>
          <p:spPr bwMode="auto">
            <a:xfrm rot="-5400000">
              <a:off x="851127" y="8013346"/>
              <a:ext cx="7315199" cy="61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8588" indent="-128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900" dirty="0">
                  <a:solidFill>
                    <a:schemeClr val="bg1"/>
                  </a:solidFill>
                </a:rPr>
                <a:t>Patient-centered care</a:t>
              </a:r>
            </a:p>
          </p:txBody>
        </p:sp>
      </p:grpSp>
      <p:pic>
        <p:nvPicPr>
          <p:cNvPr id="8" name="Picture 7"/>
          <p:cNvPicPr>
            <a:picLocks noChangeAspect="1"/>
          </p:cNvPicPr>
          <p:nvPr/>
        </p:nvPicPr>
        <p:blipFill>
          <a:blip r:embed="rId4"/>
          <a:stretch>
            <a:fillRect/>
          </a:stretch>
        </p:blipFill>
        <p:spPr>
          <a:xfrm>
            <a:off x="2109448" y="5571317"/>
            <a:ext cx="1249572" cy="840138"/>
          </a:xfrm>
          <a:prstGeom prst="rect">
            <a:avLst/>
          </a:prstGeom>
        </p:spPr>
      </p:pic>
      <p:pic>
        <p:nvPicPr>
          <p:cNvPr id="9" name="Picture 8"/>
          <p:cNvPicPr>
            <a:picLocks noChangeAspect="1"/>
          </p:cNvPicPr>
          <p:nvPr/>
        </p:nvPicPr>
        <p:blipFill>
          <a:blip r:embed="rId5"/>
          <a:stretch>
            <a:fillRect/>
          </a:stretch>
        </p:blipFill>
        <p:spPr>
          <a:xfrm>
            <a:off x="3468228" y="5571317"/>
            <a:ext cx="2055494" cy="824233"/>
          </a:xfrm>
          <a:prstGeom prst="rect">
            <a:avLst/>
          </a:prstGeom>
        </p:spPr>
      </p:pic>
      <p:sp>
        <p:nvSpPr>
          <p:cNvPr id="12"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192375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Care</a:t>
            </a:r>
          </a:p>
        </p:txBody>
      </p:sp>
      <p:pic>
        <p:nvPicPr>
          <p:cNvPr id="11266" name="Picture 2" descr="http://www.idsociety.org/uploadedImages/IDSA/Manage_Your_Practice/Physician_Payments/Value_Based_Payments_(Content)/Picture3.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941697"/>
            <a:ext cx="8135380" cy="45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4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2"/>
          <p:cNvSpPr/>
          <p:nvPr/>
        </p:nvSpPr>
        <p:spPr>
          <a:xfrm flipH="1">
            <a:off x="6436182" y="1302921"/>
            <a:ext cx="2292181" cy="753966"/>
          </a:xfrm>
          <a:custGeom>
            <a:avLst/>
            <a:gdLst>
              <a:gd name="connsiteX0" fmla="*/ 0 w 1842779"/>
              <a:gd name="connsiteY0" fmla="*/ 253959 h 507917"/>
              <a:gd name="connsiteX1" fmla="*/ 253959 w 1842779"/>
              <a:gd name="connsiteY1" fmla="*/ 0 h 507917"/>
              <a:gd name="connsiteX2" fmla="*/ 1588821 w 1842779"/>
              <a:gd name="connsiteY2" fmla="*/ 0 h 507917"/>
              <a:gd name="connsiteX3" fmla="*/ 1842780 w 1842779"/>
              <a:gd name="connsiteY3" fmla="*/ 253959 h 507917"/>
              <a:gd name="connsiteX4" fmla="*/ 1842779 w 1842779"/>
              <a:gd name="connsiteY4" fmla="*/ 253959 h 507917"/>
              <a:gd name="connsiteX5" fmla="*/ 1588820 w 1842779"/>
              <a:gd name="connsiteY5" fmla="*/ 507918 h 507917"/>
              <a:gd name="connsiteX6" fmla="*/ 253959 w 1842779"/>
              <a:gd name="connsiteY6" fmla="*/ 507917 h 507917"/>
              <a:gd name="connsiteX7" fmla="*/ 0 w 1842779"/>
              <a:gd name="connsiteY7" fmla="*/ 253958 h 507917"/>
              <a:gd name="connsiteX8" fmla="*/ 0 w 1842779"/>
              <a:gd name="connsiteY8" fmla="*/ 253959 h 507917"/>
              <a:gd name="connsiteX0" fmla="*/ 0 w 1842780"/>
              <a:gd name="connsiteY0" fmla="*/ 253958 h 507918"/>
              <a:gd name="connsiteX1" fmla="*/ 253959 w 1842780"/>
              <a:gd name="connsiteY1" fmla="*/ 0 h 507918"/>
              <a:gd name="connsiteX2" fmla="*/ 1588821 w 1842780"/>
              <a:gd name="connsiteY2" fmla="*/ 0 h 507918"/>
              <a:gd name="connsiteX3" fmla="*/ 1842780 w 1842780"/>
              <a:gd name="connsiteY3" fmla="*/ 253959 h 507918"/>
              <a:gd name="connsiteX4" fmla="*/ 1842779 w 1842780"/>
              <a:gd name="connsiteY4" fmla="*/ 253959 h 507918"/>
              <a:gd name="connsiteX5" fmla="*/ 1588820 w 1842780"/>
              <a:gd name="connsiteY5" fmla="*/ 507918 h 507918"/>
              <a:gd name="connsiteX6" fmla="*/ 253959 w 1842780"/>
              <a:gd name="connsiteY6" fmla="*/ 507917 h 507918"/>
              <a:gd name="connsiteX7" fmla="*/ 0 w 1842780"/>
              <a:gd name="connsiteY7" fmla="*/ 253958 h 507918"/>
              <a:gd name="connsiteX0" fmla="*/ 166858 w 1755679"/>
              <a:gd name="connsiteY0" fmla="*/ 507917 h 507918"/>
              <a:gd name="connsiteX1" fmla="*/ 166858 w 1755679"/>
              <a:gd name="connsiteY1" fmla="*/ 0 h 507918"/>
              <a:gd name="connsiteX2" fmla="*/ 1501720 w 1755679"/>
              <a:gd name="connsiteY2" fmla="*/ 0 h 507918"/>
              <a:gd name="connsiteX3" fmla="*/ 1755679 w 1755679"/>
              <a:gd name="connsiteY3" fmla="*/ 253959 h 507918"/>
              <a:gd name="connsiteX4" fmla="*/ 1755678 w 1755679"/>
              <a:gd name="connsiteY4" fmla="*/ 253959 h 507918"/>
              <a:gd name="connsiteX5" fmla="*/ 1501719 w 1755679"/>
              <a:gd name="connsiteY5" fmla="*/ 507918 h 507918"/>
              <a:gd name="connsiteX6" fmla="*/ 166858 w 1755679"/>
              <a:gd name="connsiteY6" fmla="*/ 507917 h 507918"/>
              <a:gd name="connsiteX0" fmla="*/ 166858 w 1755679"/>
              <a:gd name="connsiteY0" fmla="*/ 507917 h 507918"/>
              <a:gd name="connsiteX1" fmla="*/ 166858 w 1755679"/>
              <a:gd name="connsiteY1" fmla="*/ 0 h 507918"/>
              <a:gd name="connsiteX2" fmla="*/ 1501720 w 1755679"/>
              <a:gd name="connsiteY2" fmla="*/ 0 h 507918"/>
              <a:gd name="connsiteX3" fmla="*/ 1755679 w 1755679"/>
              <a:gd name="connsiteY3" fmla="*/ 253959 h 507918"/>
              <a:gd name="connsiteX4" fmla="*/ 1755678 w 1755679"/>
              <a:gd name="connsiteY4" fmla="*/ 253959 h 507918"/>
              <a:gd name="connsiteX5" fmla="*/ 1501719 w 1755679"/>
              <a:gd name="connsiteY5" fmla="*/ 507918 h 507918"/>
              <a:gd name="connsiteX6" fmla="*/ 166858 w 1755679"/>
              <a:gd name="connsiteY6" fmla="*/ 507917 h 507918"/>
              <a:gd name="connsiteX0" fmla="*/ 103617 w 1692438"/>
              <a:gd name="connsiteY0" fmla="*/ 507917 h 507918"/>
              <a:gd name="connsiteX1" fmla="*/ 103617 w 1692438"/>
              <a:gd name="connsiteY1" fmla="*/ 0 h 507918"/>
              <a:gd name="connsiteX2" fmla="*/ 1438479 w 1692438"/>
              <a:gd name="connsiteY2" fmla="*/ 0 h 507918"/>
              <a:gd name="connsiteX3" fmla="*/ 1692438 w 1692438"/>
              <a:gd name="connsiteY3" fmla="*/ 253959 h 507918"/>
              <a:gd name="connsiteX4" fmla="*/ 1692437 w 1692438"/>
              <a:gd name="connsiteY4" fmla="*/ 253959 h 507918"/>
              <a:gd name="connsiteX5" fmla="*/ 1438478 w 1692438"/>
              <a:gd name="connsiteY5" fmla="*/ 507918 h 507918"/>
              <a:gd name="connsiteX6" fmla="*/ 103617 w 1692438"/>
              <a:gd name="connsiteY6" fmla="*/ 507917 h 507918"/>
              <a:gd name="connsiteX0" fmla="*/ 11414 w 1600235"/>
              <a:gd name="connsiteY0" fmla="*/ 507917 h 510386"/>
              <a:gd name="connsiteX1" fmla="*/ 11414 w 1600235"/>
              <a:gd name="connsiteY1" fmla="*/ 0 h 510386"/>
              <a:gd name="connsiteX2" fmla="*/ 1346276 w 1600235"/>
              <a:gd name="connsiteY2" fmla="*/ 0 h 510386"/>
              <a:gd name="connsiteX3" fmla="*/ 1600235 w 1600235"/>
              <a:gd name="connsiteY3" fmla="*/ 253959 h 510386"/>
              <a:gd name="connsiteX4" fmla="*/ 1600234 w 1600235"/>
              <a:gd name="connsiteY4" fmla="*/ 253959 h 510386"/>
              <a:gd name="connsiteX5" fmla="*/ 1346275 w 1600235"/>
              <a:gd name="connsiteY5" fmla="*/ 507918 h 510386"/>
              <a:gd name="connsiteX6" fmla="*/ 11414 w 1600235"/>
              <a:gd name="connsiteY6" fmla="*/ 507917 h 510386"/>
              <a:gd name="connsiteX0" fmla="*/ 11414 w 1616423"/>
              <a:gd name="connsiteY0" fmla="*/ 507917 h 516150"/>
              <a:gd name="connsiteX1" fmla="*/ 11414 w 1616423"/>
              <a:gd name="connsiteY1" fmla="*/ 0 h 516150"/>
              <a:gd name="connsiteX2" fmla="*/ 1346276 w 1616423"/>
              <a:gd name="connsiteY2" fmla="*/ 0 h 516150"/>
              <a:gd name="connsiteX3" fmla="*/ 1600235 w 1616423"/>
              <a:gd name="connsiteY3" fmla="*/ 253959 h 516150"/>
              <a:gd name="connsiteX4" fmla="*/ 1600234 w 1616423"/>
              <a:gd name="connsiteY4" fmla="*/ 253959 h 516150"/>
              <a:gd name="connsiteX5" fmla="*/ 1527380 w 1616423"/>
              <a:gd name="connsiteY5" fmla="*/ 516150 h 516150"/>
              <a:gd name="connsiteX6" fmla="*/ 11414 w 1616423"/>
              <a:gd name="connsiteY6" fmla="*/ 507917 h 516150"/>
              <a:gd name="connsiteX0" fmla="*/ 11414 w 1600235"/>
              <a:gd name="connsiteY0" fmla="*/ 507917 h 516520"/>
              <a:gd name="connsiteX1" fmla="*/ 11414 w 1600235"/>
              <a:gd name="connsiteY1" fmla="*/ 0 h 516520"/>
              <a:gd name="connsiteX2" fmla="*/ 1346276 w 1600235"/>
              <a:gd name="connsiteY2" fmla="*/ 0 h 516520"/>
              <a:gd name="connsiteX3" fmla="*/ 1600235 w 1600235"/>
              <a:gd name="connsiteY3" fmla="*/ 253959 h 516520"/>
              <a:gd name="connsiteX4" fmla="*/ 1600234 w 1600235"/>
              <a:gd name="connsiteY4" fmla="*/ 253959 h 516520"/>
              <a:gd name="connsiteX5" fmla="*/ 1527380 w 1600235"/>
              <a:gd name="connsiteY5" fmla="*/ 516150 h 516520"/>
              <a:gd name="connsiteX6" fmla="*/ 11414 w 1600235"/>
              <a:gd name="connsiteY6" fmla="*/ 507917 h 516520"/>
              <a:gd name="connsiteX0" fmla="*/ 11414 w 1600235"/>
              <a:gd name="connsiteY0" fmla="*/ 507917 h 520763"/>
              <a:gd name="connsiteX1" fmla="*/ 11414 w 1600235"/>
              <a:gd name="connsiteY1" fmla="*/ 0 h 520763"/>
              <a:gd name="connsiteX2" fmla="*/ 1346276 w 1600235"/>
              <a:gd name="connsiteY2" fmla="*/ 0 h 520763"/>
              <a:gd name="connsiteX3" fmla="*/ 1600235 w 1600235"/>
              <a:gd name="connsiteY3" fmla="*/ 253959 h 520763"/>
              <a:gd name="connsiteX4" fmla="*/ 1600234 w 1600235"/>
              <a:gd name="connsiteY4" fmla="*/ 253959 h 520763"/>
              <a:gd name="connsiteX5" fmla="*/ 1595446 w 1600235"/>
              <a:gd name="connsiteY5" fmla="*/ 520404 h 520763"/>
              <a:gd name="connsiteX6" fmla="*/ 11414 w 1600235"/>
              <a:gd name="connsiteY6" fmla="*/ 507917 h 520763"/>
              <a:gd name="connsiteX0" fmla="*/ 188206 w 1777027"/>
              <a:gd name="connsiteY0" fmla="*/ 507917 h 520763"/>
              <a:gd name="connsiteX1" fmla="*/ 188206 w 1777027"/>
              <a:gd name="connsiteY1" fmla="*/ 0 h 520763"/>
              <a:gd name="connsiteX2" fmla="*/ 1523068 w 1777027"/>
              <a:gd name="connsiteY2" fmla="*/ 0 h 520763"/>
              <a:gd name="connsiteX3" fmla="*/ 1777027 w 1777027"/>
              <a:gd name="connsiteY3" fmla="*/ 253959 h 520763"/>
              <a:gd name="connsiteX4" fmla="*/ 1777026 w 1777027"/>
              <a:gd name="connsiteY4" fmla="*/ 253959 h 520763"/>
              <a:gd name="connsiteX5" fmla="*/ 1772238 w 1777027"/>
              <a:gd name="connsiteY5" fmla="*/ 520404 h 520763"/>
              <a:gd name="connsiteX6" fmla="*/ 188206 w 1777027"/>
              <a:gd name="connsiteY6" fmla="*/ 507917 h 520763"/>
              <a:gd name="connsiteX0" fmla="*/ 99183 w 1688004"/>
              <a:gd name="connsiteY0" fmla="*/ 507917 h 520763"/>
              <a:gd name="connsiteX1" fmla="*/ 99183 w 1688004"/>
              <a:gd name="connsiteY1" fmla="*/ 0 h 520763"/>
              <a:gd name="connsiteX2" fmla="*/ 1434045 w 1688004"/>
              <a:gd name="connsiteY2" fmla="*/ 0 h 520763"/>
              <a:gd name="connsiteX3" fmla="*/ 1688004 w 1688004"/>
              <a:gd name="connsiteY3" fmla="*/ 253959 h 520763"/>
              <a:gd name="connsiteX4" fmla="*/ 1688003 w 1688004"/>
              <a:gd name="connsiteY4" fmla="*/ 253959 h 520763"/>
              <a:gd name="connsiteX5" fmla="*/ 1683215 w 1688004"/>
              <a:gd name="connsiteY5" fmla="*/ 520404 h 520763"/>
              <a:gd name="connsiteX6" fmla="*/ 99183 w 1688004"/>
              <a:gd name="connsiteY6" fmla="*/ 507917 h 520763"/>
              <a:gd name="connsiteX0" fmla="*/ 106098 w 1694919"/>
              <a:gd name="connsiteY0" fmla="*/ 507917 h 520763"/>
              <a:gd name="connsiteX1" fmla="*/ 106098 w 1694919"/>
              <a:gd name="connsiteY1" fmla="*/ 0 h 520763"/>
              <a:gd name="connsiteX2" fmla="*/ 1440960 w 1694919"/>
              <a:gd name="connsiteY2" fmla="*/ 0 h 520763"/>
              <a:gd name="connsiteX3" fmla="*/ 1694919 w 1694919"/>
              <a:gd name="connsiteY3" fmla="*/ 253959 h 520763"/>
              <a:gd name="connsiteX4" fmla="*/ 1694918 w 1694919"/>
              <a:gd name="connsiteY4" fmla="*/ 253959 h 520763"/>
              <a:gd name="connsiteX5" fmla="*/ 1690130 w 1694919"/>
              <a:gd name="connsiteY5" fmla="*/ 520404 h 520763"/>
              <a:gd name="connsiteX6" fmla="*/ 106098 w 1694919"/>
              <a:gd name="connsiteY6" fmla="*/ 507917 h 520763"/>
              <a:gd name="connsiteX0" fmla="*/ 130 w 1588951"/>
              <a:gd name="connsiteY0" fmla="*/ 509807 h 522653"/>
              <a:gd name="connsiteX1" fmla="*/ 130 w 1588951"/>
              <a:gd name="connsiteY1" fmla="*/ 1890 h 522653"/>
              <a:gd name="connsiteX2" fmla="*/ 1334992 w 1588951"/>
              <a:gd name="connsiteY2" fmla="*/ 1890 h 522653"/>
              <a:gd name="connsiteX3" fmla="*/ 1588951 w 1588951"/>
              <a:gd name="connsiteY3" fmla="*/ 255849 h 522653"/>
              <a:gd name="connsiteX4" fmla="*/ 1588950 w 1588951"/>
              <a:gd name="connsiteY4" fmla="*/ 255849 h 522653"/>
              <a:gd name="connsiteX5" fmla="*/ 1584162 w 1588951"/>
              <a:gd name="connsiteY5" fmla="*/ 522294 h 522653"/>
              <a:gd name="connsiteX6" fmla="*/ 130 w 1588951"/>
              <a:gd name="connsiteY6" fmla="*/ 509807 h 5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951" h="522653">
                <a:moveTo>
                  <a:pt x="130" y="509807"/>
                </a:moveTo>
                <a:cubicBezTo>
                  <a:pt x="-1234" y="508298"/>
                  <a:pt x="8832" y="6144"/>
                  <a:pt x="130" y="1890"/>
                </a:cubicBezTo>
                <a:cubicBezTo>
                  <a:pt x="-8572" y="-2364"/>
                  <a:pt x="890038" y="1890"/>
                  <a:pt x="1334992" y="1890"/>
                </a:cubicBezTo>
                <a:cubicBezTo>
                  <a:pt x="1475250" y="1890"/>
                  <a:pt x="1588951" y="115591"/>
                  <a:pt x="1588951" y="255849"/>
                </a:cubicBezTo>
                <a:lnTo>
                  <a:pt x="1588950" y="255849"/>
                </a:lnTo>
                <a:cubicBezTo>
                  <a:pt x="1588950" y="396107"/>
                  <a:pt x="1584475" y="530526"/>
                  <a:pt x="1584162" y="522294"/>
                </a:cubicBezTo>
                <a:cubicBezTo>
                  <a:pt x="1583849" y="514062"/>
                  <a:pt x="1494" y="511316"/>
                  <a:pt x="130" y="509807"/>
                </a:cubicBezTo>
                <a:close/>
              </a:path>
            </a:pathLst>
          </a:custGeom>
          <a:solidFill>
            <a:schemeClr val="accent1">
              <a:lumMod val="75000"/>
            </a:schemeClr>
          </a:solidFill>
          <a:ln w="5715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lIns="91440" tIns="91440" rIns="182880" rtlCol="0" anchor="t" anchorCtr="0"/>
          <a:lstStyle/>
          <a:p>
            <a:pPr algn="r"/>
            <a:r>
              <a:rPr lang="en-US" sz="2000" b="1"/>
              <a:t>DENTAL</a:t>
            </a:r>
            <a:endParaRPr lang="en-US" sz="2000" b="1" dirty="0"/>
          </a:p>
        </p:txBody>
      </p:sp>
      <p:sp>
        <p:nvSpPr>
          <p:cNvPr id="13" name="Rounded Rectangle 12"/>
          <p:cNvSpPr/>
          <p:nvPr/>
        </p:nvSpPr>
        <p:spPr>
          <a:xfrm>
            <a:off x="415636" y="1302921"/>
            <a:ext cx="2292181" cy="753966"/>
          </a:xfrm>
          <a:custGeom>
            <a:avLst/>
            <a:gdLst>
              <a:gd name="connsiteX0" fmla="*/ 0 w 1842779"/>
              <a:gd name="connsiteY0" fmla="*/ 253959 h 507917"/>
              <a:gd name="connsiteX1" fmla="*/ 253959 w 1842779"/>
              <a:gd name="connsiteY1" fmla="*/ 0 h 507917"/>
              <a:gd name="connsiteX2" fmla="*/ 1588821 w 1842779"/>
              <a:gd name="connsiteY2" fmla="*/ 0 h 507917"/>
              <a:gd name="connsiteX3" fmla="*/ 1842780 w 1842779"/>
              <a:gd name="connsiteY3" fmla="*/ 253959 h 507917"/>
              <a:gd name="connsiteX4" fmla="*/ 1842779 w 1842779"/>
              <a:gd name="connsiteY4" fmla="*/ 253959 h 507917"/>
              <a:gd name="connsiteX5" fmla="*/ 1588820 w 1842779"/>
              <a:gd name="connsiteY5" fmla="*/ 507918 h 507917"/>
              <a:gd name="connsiteX6" fmla="*/ 253959 w 1842779"/>
              <a:gd name="connsiteY6" fmla="*/ 507917 h 507917"/>
              <a:gd name="connsiteX7" fmla="*/ 0 w 1842779"/>
              <a:gd name="connsiteY7" fmla="*/ 253958 h 507917"/>
              <a:gd name="connsiteX8" fmla="*/ 0 w 1842779"/>
              <a:gd name="connsiteY8" fmla="*/ 253959 h 507917"/>
              <a:gd name="connsiteX0" fmla="*/ 0 w 1842780"/>
              <a:gd name="connsiteY0" fmla="*/ 253958 h 507918"/>
              <a:gd name="connsiteX1" fmla="*/ 253959 w 1842780"/>
              <a:gd name="connsiteY1" fmla="*/ 0 h 507918"/>
              <a:gd name="connsiteX2" fmla="*/ 1588821 w 1842780"/>
              <a:gd name="connsiteY2" fmla="*/ 0 h 507918"/>
              <a:gd name="connsiteX3" fmla="*/ 1842780 w 1842780"/>
              <a:gd name="connsiteY3" fmla="*/ 253959 h 507918"/>
              <a:gd name="connsiteX4" fmla="*/ 1842779 w 1842780"/>
              <a:gd name="connsiteY4" fmla="*/ 253959 h 507918"/>
              <a:gd name="connsiteX5" fmla="*/ 1588820 w 1842780"/>
              <a:gd name="connsiteY5" fmla="*/ 507918 h 507918"/>
              <a:gd name="connsiteX6" fmla="*/ 253959 w 1842780"/>
              <a:gd name="connsiteY6" fmla="*/ 507917 h 507918"/>
              <a:gd name="connsiteX7" fmla="*/ 0 w 1842780"/>
              <a:gd name="connsiteY7" fmla="*/ 253958 h 507918"/>
              <a:gd name="connsiteX0" fmla="*/ 166858 w 1755679"/>
              <a:gd name="connsiteY0" fmla="*/ 507917 h 507918"/>
              <a:gd name="connsiteX1" fmla="*/ 166858 w 1755679"/>
              <a:gd name="connsiteY1" fmla="*/ 0 h 507918"/>
              <a:gd name="connsiteX2" fmla="*/ 1501720 w 1755679"/>
              <a:gd name="connsiteY2" fmla="*/ 0 h 507918"/>
              <a:gd name="connsiteX3" fmla="*/ 1755679 w 1755679"/>
              <a:gd name="connsiteY3" fmla="*/ 253959 h 507918"/>
              <a:gd name="connsiteX4" fmla="*/ 1755678 w 1755679"/>
              <a:gd name="connsiteY4" fmla="*/ 253959 h 507918"/>
              <a:gd name="connsiteX5" fmla="*/ 1501719 w 1755679"/>
              <a:gd name="connsiteY5" fmla="*/ 507918 h 507918"/>
              <a:gd name="connsiteX6" fmla="*/ 166858 w 1755679"/>
              <a:gd name="connsiteY6" fmla="*/ 507917 h 507918"/>
              <a:gd name="connsiteX0" fmla="*/ 166858 w 1755679"/>
              <a:gd name="connsiteY0" fmla="*/ 507917 h 507918"/>
              <a:gd name="connsiteX1" fmla="*/ 166858 w 1755679"/>
              <a:gd name="connsiteY1" fmla="*/ 0 h 507918"/>
              <a:gd name="connsiteX2" fmla="*/ 1501720 w 1755679"/>
              <a:gd name="connsiteY2" fmla="*/ 0 h 507918"/>
              <a:gd name="connsiteX3" fmla="*/ 1755679 w 1755679"/>
              <a:gd name="connsiteY3" fmla="*/ 253959 h 507918"/>
              <a:gd name="connsiteX4" fmla="*/ 1755678 w 1755679"/>
              <a:gd name="connsiteY4" fmla="*/ 253959 h 507918"/>
              <a:gd name="connsiteX5" fmla="*/ 1501719 w 1755679"/>
              <a:gd name="connsiteY5" fmla="*/ 507918 h 507918"/>
              <a:gd name="connsiteX6" fmla="*/ 166858 w 1755679"/>
              <a:gd name="connsiteY6" fmla="*/ 507917 h 507918"/>
              <a:gd name="connsiteX0" fmla="*/ 103617 w 1692438"/>
              <a:gd name="connsiteY0" fmla="*/ 507917 h 507918"/>
              <a:gd name="connsiteX1" fmla="*/ 103617 w 1692438"/>
              <a:gd name="connsiteY1" fmla="*/ 0 h 507918"/>
              <a:gd name="connsiteX2" fmla="*/ 1438479 w 1692438"/>
              <a:gd name="connsiteY2" fmla="*/ 0 h 507918"/>
              <a:gd name="connsiteX3" fmla="*/ 1692438 w 1692438"/>
              <a:gd name="connsiteY3" fmla="*/ 253959 h 507918"/>
              <a:gd name="connsiteX4" fmla="*/ 1692437 w 1692438"/>
              <a:gd name="connsiteY4" fmla="*/ 253959 h 507918"/>
              <a:gd name="connsiteX5" fmla="*/ 1438478 w 1692438"/>
              <a:gd name="connsiteY5" fmla="*/ 507918 h 507918"/>
              <a:gd name="connsiteX6" fmla="*/ 103617 w 1692438"/>
              <a:gd name="connsiteY6" fmla="*/ 507917 h 507918"/>
              <a:gd name="connsiteX0" fmla="*/ 11414 w 1600235"/>
              <a:gd name="connsiteY0" fmla="*/ 507917 h 510386"/>
              <a:gd name="connsiteX1" fmla="*/ 11414 w 1600235"/>
              <a:gd name="connsiteY1" fmla="*/ 0 h 510386"/>
              <a:gd name="connsiteX2" fmla="*/ 1346276 w 1600235"/>
              <a:gd name="connsiteY2" fmla="*/ 0 h 510386"/>
              <a:gd name="connsiteX3" fmla="*/ 1600235 w 1600235"/>
              <a:gd name="connsiteY3" fmla="*/ 253959 h 510386"/>
              <a:gd name="connsiteX4" fmla="*/ 1600234 w 1600235"/>
              <a:gd name="connsiteY4" fmla="*/ 253959 h 510386"/>
              <a:gd name="connsiteX5" fmla="*/ 1346275 w 1600235"/>
              <a:gd name="connsiteY5" fmla="*/ 507918 h 510386"/>
              <a:gd name="connsiteX6" fmla="*/ 11414 w 1600235"/>
              <a:gd name="connsiteY6" fmla="*/ 507917 h 510386"/>
              <a:gd name="connsiteX0" fmla="*/ 11414 w 1616423"/>
              <a:gd name="connsiteY0" fmla="*/ 507917 h 516150"/>
              <a:gd name="connsiteX1" fmla="*/ 11414 w 1616423"/>
              <a:gd name="connsiteY1" fmla="*/ 0 h 516150"/>
              <a:gd name="connsiteX2" fmla="*/ 1346276 w 1616423"/>
              <a:gd name="connsiteY2" fmla="*/ 0 h 516150"/>
              <a:gd name="connsiteX3" fmla="*/ 1600235 w 1616423"/>
              <a:gd name="connsiteY3" fmla="*/ 253959 h 516150"/>
              <a:gd name="connsiteX4" fmla="*/ 1600234 w 1616423"/>
              <a:gd name="connsiteY4" fmla="*/ 253959 h 516150"/>
              <a:gd name="connsiteX5" fmla="*/ 1527380 w 1616423"/>
              <a:gd name="connsiteY5" fmla="*/ 516150 h 516150"/>
              <a:gd name="connsiteX6" fmla="*/ 11414 w 1616423"/>
              <a:gd name="connsiteY6" fmla="*/ 507917 h 516150"/>
              <a:gd name="connsiteX0" fmla="*/ 11414 w 1600235"/>
              <a:gd name="connsiteY0" fmla="*/ 507917 h 516520"/>
              <a:gd name="connsiteX1" fmla="*/ 11414 w 1600235"/>
              <a:gd name="connsiteY1" fmla="*/ 0 h 516520"/>
              <a:gd name="connsiteX2" fmla="*/ 1346276 w 1600235"/>
              <a:gd name="connsiteY2" fmla="*/ 0 h 516520"/>
              <a:gd name="connsiteX3" fmla="*/ 1600235 w 1600235"/>
              <a:gd name="connsiteY3" fmla="*/ 253959 h 516520"/>
              <a:gd name="connsiteX4" fmla="*/ 1600234 w 1600235"/>
              <a:gd name="connsiteY4" fmla="*/ 253959 h 516520"/>
              <a:gd name="connsiteX5" fmla="*/ 1527380 w 1600235"/>
              <a:gd name="connsiteY5" fmla="*/ 516150 h 516520"/>
              <a:gd name="connsiteX6" fmla="*/ 11414 w 1600235"/>
              <a:gd name="connsiteY6" fmla="*/ 507917 h 516520"/>
              <a:gd name="connsiteX0" fmla="*/ 11414 w 1600235"/>
              <a:gd name="connsiteY0" fmla="*/ 507917 h 520763"/>
              <a:gd name="connsiteX1" fmla="*/ 11414 w 1600235"/>
              <a:gd name="connsiteY1" fmla="*/ 0 h 520763"/>
              <a:gd name="connsiteX2" fmla="*/ 1346276 w 1600235"/>
              <a:gd name="connsiteY2" fmla="*/ 0 h 520763"/>
              <a:gd name="connsiteX3" fmla="*/ 1600235 w 1600235"/>
              <a:gd name="connsiteY3" fmla="*/ 253959 h 520763"/>
              <a:gd name="connsiteX4" fmla="*/ 1600234 w 1600235"/>
              <a:gd name="connsiteY4" fmla="*/ 253959 h 520763"/>
              <a:gd name="connsiteX5" fmla="*/ 1595446 w 1600235"/>
              <a:gd name="connsiteY5" fmla="*/ 520404 h 520763"/>
              <a:gd name="connsiteX6" fmla="*/ 11414 w 1600235"/>
              <a:gd name="connsiteY6" fmla="*/ 507917 h 520763"/>
              <a:gd name="connsiteX0" fmla="*/ 188206 w 1777027"/>
              <a:gd name="connsiteY0" fmla="*/ 507917 h 520763"/>
              <a:gd name="connsiteX1" fmla="*/ 188206 w 1777027"/>
              <a:gd name="connsiteY1" fmla="*/ 0 h 520763"/>
              <a:gd name="connsiteX2" fmla="*/ 1523068 w 1777027"/>
              <a:gd name="connsiteY2" fmla="*/ 0 h 520763"/>
              <a:gd name="connsiteX3" fmla="*/ 1777027 w 1777027"/>
              <a:gd name="connsiteY3" fmla="*/ 253959 h 520763"/>
              <a:gd name="connsiteX4" fmla="*/ 1777026 w 1777027"/>
              <a:gd name="connsiteY4" fmla="*/ 253959 h 520763"/>
              <a:gd name="connsiteX5" fmla="*/ 1772238 w 1777027"/>
              <a:gd name="connsiteY5" fmla="*/ 520404 h 520763"/>
              <a:gd name="connsiteX6" fmla="*/ 188206 w 1777027"/>
              <a:gd name="connsiteY6" fmla="*/ 507917 h 520763"/>
              <a:gd name="connsiteX0" fmla="*/ 99183 w 1688004"/>
              <a:gd name="connsiteY0" fmla="*/ 507917 h 520763"/>
              <a:gd name="connsiteX1" fmla="*/ 99183 w 1688004"/>
              <a:gd name="connsiteY1" fmla="*/ 0 h 520763"/>
              <a:gd name="connsiteX2" fmla="*/ 1434045 w 1688004"/>
              <a:gd name="connsiteY2" fmla="*/ 0 h 520763"/>
              <a:gd name="connsiteX3" fmla="*/ 1688004 w 1688004"/>
              <a:gd name="connsiteY3" fmla="*/ 253959 h 520763"/>
              <a:gd name="connsiteX4" fmla="*/ 1688003 w 1688004"/>
              <a:gd name="connsiteY4" fmla="*/ 253959 h 520763"/>
              <a:gd name="connsiteX5" fmla="*/ 1683215 w 1688004"/>
              <a:gd name="connsiteY5" fmla="*/ 520404 h 520763"/>
              <a:gd name="connsiteX6" fmla="*/ 99183 w 1688004"/>
              <a:gd name="connsiteY6" fmla="*/ 507917 h 520763"/>
              <a:gd name="connsiteX0" fmla="*/ 106098 w 1694919"/>
              <a:gd name="connsiteY0" fmla="*/ 507917 h 520763"/>
              <a:gd name="connsiteX1" fmla="*/ 106098 w 1694919"/>
              <a:gd name="connsiteY1" fmla="*/ 0 h 520763"/>
              <a:gd name="connsiteX2" fmla="*/ 1440960 w 1694919"/>
              <a:gd name="connsiteY2" fmla="*/ 0 h 520763"/>
              <a:gd name="connsiteX3" fmla="*/ 1694919 w 1694919"/>
              <a:gd name="connsiteY3" fmla="*/ 253959 h 520763"/>
              <a:gd name="connsiteX4" fmla="*/ 1694918 w 1694919"/>
              <a:gd name="connsiteY4" fmla="*/ 253959 h 520763"/>
              <a:gd name="connsiteX5" fmla="*/ 1690130 w 1694919"/>
              <a:gd name="connsiteY5" fmla="*/ 520404 h 520763"/>
              <a:gd name="connsiteX6" fmla="*/ 106098 w 1694919"/>
              <a:gd name="connsiteY6" fmla="*/ 507917 h 520763"/>
              <a:gd name="connsiteX0" fmla="*/ 130 w 1588951"/>
              <a:gd name="connsiteY0" fmla="*/ 509807 h 522653"/>
              <a:gd name="connsiteX1" fmla="*/ 130 w 1588951"/>
              <a:gd name="connsiteY1" fmla="*/ 1890 h 522653"/>
              <a:gd name="connsiteX2" fmla="*/ 1334992 w 1588951"/>
              <a:gd name="connsiteY2" fmla="*/ 1890 h 522653"/>
              <a:gd name="connsiteX3" fmla="*/ 1588951 w 1588951"/>
              <a:gd name="connsiteY3" fmla="*/ 255849 h 522653"/>
              <a:gd name="connsiteX4" fmla="*/ 1588950 w 1588951"/>
              <a:gd name="connsiteY4" fmla="*/ 255849 h 522653"/>
              <a:gd name="connsiteX5" fmla="*/ 1584162 w 1588951"/>
              <a:gd name="connsiteY5" fmla="*/ 522294 h 522653"/>
              <a:gd name="connsiteX6" fmla="*/ 130 w 1588951"/>
              <a:gd name="connsiteY6" fmla="*/ 509807 h 5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951" h="522653">
                <a:moveTo>
                  <a:pt x="130" y="509807"/>
                </a:moveTo>
                <a:cubicBezTo>
                  <a:pt x="-1234" y="508298"/>
                  <a:pt x="8832" y="6144"/>
                  <a:pt x="130" y="1890"/>
                </a:cubicBezTo>
                <a:cubicBezTo>
                  <a:pt x="-8572" y="-2364"/>
                  <a:pt x="890038" y="1890"/>
                  <a:pt x="1334992" y="1890"/>
                </a:cubicBezTo>
                <a:cubicBezTo>
                  <a:pt x="1475250" y="1890"/>
                  <a:pt x="1588951" y="115591"/>
                  <a:pt x="1588951" y="255849"/>
                </a:cubicBezTo>
                <a:lnTo>
                  <a:pt x="1588950" y="255849"/>
                </a:lnTo>
                <a:cubicBezTo>
                  <a:pt x="1588950" y="396107"/>
                  <a:pt x="1584475" y="530526"/>
                  <a:pt x="1584162" y="522294"/>
                </a:cubicBezTo>
                <a:cubicBezTo>
                  <a:pt x="1583849" y="514062"/>
                  <a:pt x="1494" y="511316"/>
                  <a:pt x="130" y="509807"/>
                </a:cubicBezTo>
                <a:close/>
              </a:path>
            </a:pathLst>
          </a:custGeom>
          <a:solidFill>
            <a:schemeClr val="accent5">
              <a:lumMod val="75000"/>
            </a:schemeClr>
          </a:solidFill>
          <a:ln w="571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lIns="182880" tIns="91440" rIns="182880" rtlCol="0" anchor="t" anchorCtr="0"/>
          <a:lstStyle/>
          <a:p>
            <a:r>
              <a:rPr lang="en-US" sz="2000" b="1" dirty="0"/>
              <a:t>MEDICAL</a:t>
            </a:r>
          </a:p>
        </p:txBody>
      </p:sp>
      <p:sp>
        <p:nvSpPr>
          <p:cNvPr id="12" name="Rectangle 11"/>
          <p:cNvSpPr/>
          <p:nvPr/>
        </p:nvSpPr>
        <p:spPr>
          <a:xfrm>
            <a:off x="2877298" y="1857664"/>
            <a:ext cx="3404749" cy="3289466"/>
          </a:xfrm>
          <a:prstGeom prst="rect">
            <a:avLst/>
          </a:prstGeom>
          <a:solidFill>
            <a:schemeClr val="bg1"/>
          </a:solidFill>
          <a:ln w="57150" cap="sq">
            <a:gradFill flip="none" rotWithShape="1">
              <a:gsLst>
                <a:gs pos="0">
                  <a:schemeClr val="accent5"/>
                </a:gs>
                <a:gs pos="100000">
                  <a:schemeClr val="accent1"/>
                </a:gs>
              </a:gsLst>
              <a:lin ang="0" scaled="1"/>
              <a:tileRect/>
            </a:gradFill>
            <a:miter lim="800000"/>
          </a:ln>
        </p:spPr>
        <p:style>
          <a:lnRef idx="1">
            <a:schemeClr val="accent1"/>
          </a:lnRef>
          <a:fillRef idx="3">
            <a:schemeClr val="accent1"/>
          </a:fillRef>
          <a:effectRef idx="2">
            <a:schemeClr val="accent1"/>
          </a:effectRef>
          <a:fontRef idx="minor">
            <a:schemeClr val="lt1"/>
          </a:fontRef>
        </p:style>
        <p:txBody>
          <a:bodyPr lIns="457200" tIns="182880" rIns="457200" rtlCol="0" anchor="t" anchorCtr="0"/>
          <a:lstStyle/>
          <a:p>
            <a:pPr algn="ctr">
              <a:spcAft>
                <a:spcPts val="600"/>
              </a:spcAft>
            </a:pPr>
            <a:r>
              <a:rPr lang="en-US" b="1" dirty="0">
                <a:solidFill>
                  <a:schemeClr val="tx1"/>
                </a:solidFill>
              </a:rPr>
              <a:t>Cooperative Tasks</a:t>
            </a:r>
          </a:p>
          <a:p>
            <a:pPr marL="177800" indent="-177800">
              <a:spcAft>
                <a:spcPts val="600"/>
              </a:spcAft>
              <a:buFont typeface="Arial" charset="0"/>
              <a:buChar char="•"/>
            </a:pPr>
            <a:r>
              <a:rPr lang="en-US" sz="1400" dirty="0">
                <a:solidFill>
                  <a:schemeClr val="tx1"/>
                </a:solidFill>
              </a:rPr>
              <a:t>Implement a bi-directional referral system (Medical-dental referral coordination)</a:t>
            </a:r>
          </a:p>
          <a:p>
            <a:pPr marL="177800" indent="-177800">
              <a:spcAft>
                <a:spcPts val="600"/>
              </a:spcAft>
              <a:buFont typeface="Arial" charset="0"/>
              <a:buChar char="•"/>
            </a:pPr>
            <a:r>
              <a:rPr lang="en-US" sz="1400" dirty="0">
                <a:solidFill>
                  <a:schemeClr val="tx1"/>
                </a:solidFill>
              </a:rPr>
              <a:t>Initiate, develop and </a:t>
            </a:r>
            <a:br>
              <a:rPr lang="en-US" sz="1400" dirty="0">
                <a:solidFill>
                  <a:schemeClr val="tx1"/>
                </a:solidFill>
              </a:rPr>
            </a:br>
            <a:r>
              <a:rPr lang="en-US" sz="1400" dirty="0">
                <a:solidFill>
                  <a:schemeClr val="tx1"/>
                </a:solidFill>
              </a:rPr>
              <a:t>improve interprofessional communication protocols </a:t>
            </a:r>
            <a:br>
              <a:rPr lang="en-US" sz="1400" dirty="0">
                <a:solidFill>
                  <a:schemeClr val="tx1"/>
                </a:solidFill>
              </a:rPr>
            </a:br>
            <a:r>
              <a:rPr lang="en-US" sz="1400" dirty="0">
                <a:solidFill>
                  <a:schemeClr val="tx1"/>
                </a:solidFill>
              </a:rPr>
              <a:t>and processes</a:t>
            </a:r>
          </a:p>
          <a:p>
            <a:pPr marL="177800" indent="-177800">
              <a:spcAft>
                <a:spcPts val="600"/>
              </a:spcAft>
              <a:buFont typeface="Arial" charset="0"/>
              <a:buChar char="•"/>
            </a:pPr>
            <a:r>
              <a:rPr lang="en-US" sz="1400" dirty="0">
                <a:solidFill>
                  <a:schemeClr val="tx1"/>
                </a:solidFill>
              </a:rPr>
              <a:t>Identify areas of clinical and operational overlap to optimize care team time</a:t>
            </a:r>
          </a:p>
        </p:txBody>
      </p:sp>
      <p:sp>
        <p:nvSpPr>
          <p:cNvPr id="5" name="Title 4"/>
          <p:cNvSpPr>
            <a:spLocks noGrp="1"/>
          </p:cNvSpPr>
          <p:nvPr>
            <p:ph type="title"/>
          </p:nvPr>
        </p:nvSpPr>
        <p:spPr>
          <a:xfrm>
            <a:off x="104774" y="497650"/>
            <a:ext cx="9039225" cy="590550"/>
          </a:xfrm>
        </p:spPr>
        <p:txBody>
          <a:bodyPr/>
          <a:lstStyle/>
          <a:p>
            <a:pPr algn="ctr"/>
            <a:r>
              <a:rPr lang="en-US" dirty="0"/>
              <a:t>MORE Care Overview</a:t>
            </a:r>
          </a:p>
        </p:txBody>
      </p:sp>
      <p:sp>
        <p:nvSpPr>
          <p:cNvPr id="7" name="Rectangle 6"/>
          <p:cNvSpPr/>
          <p:nvPr/>
        </p:nvSpPr>
        <p:spPr>
          <a:xfrm>
            <a:off x="415636" y="1774536"/>
            <a:ext cx="2731325" cy="3467595"/>
          </a:xfrm>
          <a:prstGeom prst="rect">
            <a:avLst/>
          </a:prstGeom>
          <a:solidFill>
            <a:schemeClr val="bg1"/>
          </a:solidFill>
          <a:ln w="57150" cap="sq">
            <a:solidFill>
              <a:schemeClr val="accent5"/>
            </a:solidFill>
            <a:miter lim="800000"/>
          </a:ln>
          <a:effectLst>
            <a:outerShdw blurRad="101600" dist="25400" algn="l"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lIns="182880" tIns="1188720" rtlCol="0" anchor="t" anchorCtr="0"/>
          <a:lstStyle/>
          <a:p>
            <a:pPr marL="177800" indent="-177800">
              <a:spcAft>
                <a:spcPts val="600"/>
              </a:spcAft>
              <a:buFont typeface="Arial" charset="0"/>
              <a:buChar char="•"/>
            </a:pPr>
            <a:r>
              <a:rPr lang="en-US" sz="1400" b="1" dirty="0">
                <a:solidFill>
                  <a:schemeClr val="tx1"/>
                </a:solidFill>
              </a:rPr>
              <a:t>Oral health evaluation</a:t>
            </a:r>
          </a:p>
          <a:p>
            <a:pPr marL="342900" lvl="1" indent="-171450">
              <a:spcAft>
                <a:spcPts val="600"/>
              </a:spcAft>
              <a:buFont typeface="Arial" charset="0"/>
              <a:buChar char="•"/>
            </a:pPr>
            <a:r>
              <a:rPr lang="en-US" sz="1200" b="1" dirty="0">
                <a:solidFill>
                  <a:schemeClr val="tx1"/>
                </a:solidFill>
              </a:rPr>
              <a:t>HEEN</a:t>
            </a:r>
            <a:r>
              <a:rPr lang="en-US" sz="1300" b="1" u="sng" dirty="0">
                <a:solidFill>
                  <a:srgbClr val="FF0000"/>
                </a:solidFill>
              </a:rPr>
              <a:t>O</a:t>
            </a:r>
            <a:r>
              <a:rPr lang="en-US" sz="1200" b="1" dirty="0">
                <a:solidFill>
                  <a:schemeClr val="tx1"/>
                </a:solidFill>
              </a:rPr>
              <a:t>T</a:t>
            </a:r>
          </a:p>
          <a:p>
            <a:pPr marL="342900" lvl="1" indent="-171450">
              <a:spcAft>
                <a:spcPts val="600"/>
              </a:spcAft>
              <a:buFont typeface="Arial" charset="0"/>
              <a:buChar char="•"/>
            </a:pPr>
            <a:r>
              <a:rPr lang="en-US" sz="1200" b="1" dirty="0">
                <a:solidFill>
                  <a:schemeClr val="tx1"/>
                </a:solidFill>
              </a:rPr>
              <a:t>Risk Factor Identification</a:t>
            </a:r>
          </a:p>
          <a:p>
            <a:pPr marL="177800" indent="-177800">
              <a:spcAft>
                <a:spcPts val="600"/>
              </a:spcAft>
              <a:buFont typeface="Arial" charset="0"/>
              <a:buChar char="•"/>
            </a:pPr>
            <a:r>
              <a:rPr lang="en-US" sz="1400" b="1" dirty="0">
                <a:solidFill>
                  <a:schemeClr val="tx1"/>
                </a:solidFill>
              </a:rPr>
              <a:t>Fluoride application</a:t>
            </a:r>
          </a:p>
          <a:p>
            <a:pPr marL="177800" indent="-177800">
              <a:spcAft>
                <a:spcPts val="600"/>
              </a:spcAft>
              <a:buFont typeface="Arial" charset="0"/>
              <a:buChar char="•"/>
            </a:pPr>
            <a:r>
              <a:rPr lang="en-US" sz="1400" b="1" dirty="0">
                <a:solidFill>
                  <a:schemeClr val="tx1"/>
                </a:solidFill>
              </a:rPr>
              <a:t>Self-management goals</a:t>
            </a:r>
          </a:p>
          <a:p>
            <a:pPr marL="177800" indent="-177800">
              <a:spcAft>
                <a:spcPts val="600"/>
              </a:spcAft>
              <a:buFont typeface="Arial" charset="0"/>
              <a:buChar char="•"/>
            </a:pPr>
            <a:r>
              <a:rPr lang="en-US" sz="1400" b="1" dirty="0">
                <a:solidFill>
                  <a:schemeClr val="tx1"/>
                </a:solidFill>
              </a:rPr>
              <a:t>Dental care referral</a:t>
            </a:r>
          </a:p>
        </p:txBody>
      </p:sp>
      <p:sp>
        <p:nvSpPr>
          <p:cNvPr id="9" name="Rectangle 8"/>
          <p:cNvSpPr/>
          <p:nvPr/>
        </p:nvSpPr>
        <p:spPr>
          <a:xfrm>
            <a:off x="5997038" y="1774536"/>
            <a:ext cx="2731325" cy="3467595"/>
          </a:xfrm>
          <a:prstGeom prst="rect">
            <a:avLst/>
          </a:prstGeom>
          <a:solidFill>
            <a:schemeClr val="bg1"/>
          </a:solidFill>
          <a:ln w="57150" cap="sq">
            <a:solidFill>
              <a:schemeClr val="accent1"/>
            </a:solidFill>
            <a:miter lim="800000"/>
          </a:ln>
          <a:effectLst>
            <a:outerShdw blurRad="101600" dist="25400" dir="10800000" algn="r"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lIns="182880" tIns="1188720" rtlCol="0" anchor="t" anchorCtr="0"/>
          <a:lstStyle/>
          <a:p>
            <a:pPr marL="177800" lvl="0" indent="-177800">
              <a:spcAft>
                <a:spcPts val="600"/>
              </a:spcAft>
              <a:buFont typeface="Arial" charset="0"/>
              <a:buChar char="•"/>
            </a:pPr>
            <a:r>
              <a:rPr lang="en-US" sz="1400" b="1" dirty="0">
                <a:solidFill>
                  <a:prstClr val="black"/>
                </a:solidFill>
              </a:rPr>
              <a:t>Referral acceptance verified</a:t>
            </a:r>
          </a:p>
          <a:p>
            <a:pPr marL="177800" lvl="0" indent="-177800">
              <a:spcAft>
                <a:spcPts val="600"/>
              </a:spcAft>
              <a:buFont typeface="Arial" charset="0"/>
              <a:buChar char="•"/>
            </a:pPr>
            <a:r>
              <a:rPr lang="en-US" sz="1400" b="1" dirty="0">
                <a:solidFill>
                  <a:prstClr val="black"/>
                </a:solidFill>
              </a:rPr>
              <a:t>Clinical summaries completed for referral communication</a:t>
            </a:r>
          </a:p>
          <a:p>
            <a:pPr marL="177800" lvl="0" indent="-177800">
              <a:spcAft>
                <a:spcPts val="600"/>
              </a:spcAft>
              <a:buFont typeface="Arial" charset="0"/>
              <a:buChar char="•"/>
            </a:pPr>
            <a:r>
              <a:rPr lang="en-US" sz="1400" b="1" dirty="0">
                <a:solidFill>
                  <a:prstClr val="black"/>
                </a:solidFill>
              </a:rPr>
              <a:t>Referral dental care completion verified</a:t>
            </a:r>
          </a:p>
          <a:p>
            <a:pPr lvl="0" algn="ctr">
              <a:spcAft>
                <a:spcPts val="600"/>
              </a:spcAft>
            </a:pPr>
            <a:r>
              <a:rPr lang="en-US" sz="1400" b="1" dirty="0">
                <a:solidFill>
                  <a:schemeClr val="accent5"/>
                </a:solidFill>
              </a:rPr>
              <a:t>Incorporating a disease </a:t>
            </a:r>
            <a:br>
              <a:rPr lang="en-US" sz="1400" b="1" dirty="0">
                <a:solidFill>
                  <a:schemeClr val="accent5"/>
                </a:solidFill>
              </a:rPr>
            </a:br>
            <a:r>
              <a:rPr lang="en-US" sz="1400" b="1" dirty="0">
                <a:solidFill>
                  <a:schemeClr val="accent5"/>
                </a:solidFill>
              </a:rPr>
              <a:t>patient centered management approach to care</a:t>
            </a:r>
          </a:p>
        </p:txBody>
      </p:sp>
      <p:sp>
        <p:nvSpPr>
          <p:cNvPr id="10" name="Rectangle 9"/>
          <p:cNvSpPr/>
          <p:nvPr/>
        </p:nvSpPr>
        <p:spPr>
          <a:xfrm>
            <a:off x="415636" y="1774536"/>
            <a:ext cx="2731325" cy="930564"/>
          </a:xfrm>
          <a:prstGeom prst="rect">
            <a:avLst/>
          </a:prstGeom>
          <a:solidFill>
            <a:schemeClr val="accent5"/>
          </a:solidFill>
          <a:ln w="57150" cap="sq">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t>Operational Integration </a:t>
            </a:r>
            <a:br>
              <a:rPr lang="en-US" dirty="0"/>
            </a:br>
            <a:r>
              <a:rPr lang="en-US" dirty="0"/>
              <a:t>of Oral Health Care</a:t>
            </a:r>
          </a:p>
        </p:txBody>
      </p:sp>
      <p:sp>
        <p:nvSpPr>
          <p:cNvPr id="11" name="Rectangle 10"/>
          <p:cNvSpPr/>
          <p:nvPr/>
        </p:nvSpPr>
        <p:spPr>
          <a:xfrm>
            <a:off x="5997038" y="1774536"/>
            <a:ext cx="2731325" cy="930564"/>
          </a:xfrm>
          <a:prstGeom prst="rect">
            <a:avLst/>
          </a:prstGeom>
          <a:solidFill>
            <a:schemeClr val="accent1"/>
          </a:solidFill>
          <a:ln w="571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t>Operational Integration </a:t>
            </a:r>
            <a:br>
              <a:rPr lang="en-US" dirty="0"/>
            </a:br>
            <a:r>
              <a:rPr lang="en-US" dirty="0"/>
              <a:t>of Primary Care </a:t>
            </a:r>
            <a:br>
              <a:rPr lang="en-US" dirty="0"/>
            </a:br>
            <a:r>
              <a:rPr lang="en-US" dirty="0"/>
              <a:t>Referral Characteristics</a:t>
            </a:r>
          </a:p>
        </p:txBody>
      </p:sp>
    </p:spTree>
    <p:extLst>
      <p:ext uri="{BB962C8B-B14F-4D97-AF65-F5344CB8AC3E}">
        <p14:creationId xmlns:p14="http://schemas.microsoft.com/office/powerpoint/2010/main" val="35473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72" y="177106"/>
            <a:ext cx="8390239" cy="608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8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21" y="2692033"/>
            <a:ext cx="1827126" cy="1924495"/>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708201636"/>
              </p:ext>
            </p:extLst>
          </p:nvPr>
        </p:nvGraphicFramePr>
        <p:xfrm>
          <a:off x="6727235" y="1159804"/>
          <a:ext cx="2002096" cy="1716248"/>
        </p:xfrm>
        <a:graphic>
          <a:graphicData uri="http://schemas.openxmlformats.org/presentationml/2006/ole">
            <mc:AlternateContent xmlns:mc="http://schemas.openxmlformats.org/markup-compatibility/2006">
              <mc:Choice xmlns:v="urn:schemas-microsoft-com:vml" Requires="v">
                <p:oleObj spid="_x0000_s2058" name="Bitmap Image" r:id="rId4" imgW="5676190" imgH="4866667" progId="PBrush">
                  <p:embed/>
                </p:oleObj>
              </mc:Choice>
              <mc:Fallback>
                <p:oleObj name="Bitmap Image" r:id="rId4" imgW="5676190" imgH="4866667"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7235" y="1159804"/>
                        <a:ext cx="2002096" cy="1716248"/>
                      </a:xfrm>
                      <a:prstGeom prst="rect">
                        <a:avLst/>
                      </a:prstGeom>
                      <a:noFill/>
                      <a:ln>
                        <a:noFill/>
                      </a:ln>
                    </p:spPr>
                  </p:pic>
                </p:oleObj>
              </mc:Fallback>
            </mc:AlternateContent>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84" y="1189426"/>
            <a:ext cx="2087773" cy="1362388"/>
          </a:xfrm>
          <a:prstGeom prst="rect">
            <a:avLst/>
          </a:prstGeom>
        </p:spPr>
      </p:pic>
      <p:pic>
        <p:nvPicPr>
          <p:cNvPr id="13" name="Picture 4" descr="premowl.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495" y="4419775"/>
            <a:ext cx="946178" cy="10807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premolf.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6121" y="4431493"/>
            <a:ext cx="932016" cy="10807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9521" y="2822559"/>
            <a:ext cx="1675698" cy="133045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4529" y="1207109"/>
            <a:ext cx="1948259" cy="132702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724" y="4679035"/>
            <a:ext cx="1780723" cy="165438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593" y="1126676"/>
            <a:ext cx="1638983" cy="1569239"/>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68752" y="3121905"/>
            <a:ext cx="2425230" cy="1849973"/>
          </a:xfrm>
          <a:prstGeom prst="rect">
            <a:avLst/>
          </a:prstGeom>
        </p:spPr>
      </p:pic>
      <p:sp>
        <p:nvSpPr>
          <p:cNvPr id="2" name="TextBox 1"/>
          <p:cNvSpPr txBox="1"/>
          <p:nvPr/>
        </p:nvSpPr>
        <p:spPr>
          <a:xfrm>
            <a:off x="4910268" y="3677559"/>
            <a:ext cx="1542197" cy="369332"/>
          </a:xfrm>
          <a:prstGeom prst="rect">
            <a:avLst/>
          </a:prstGeom>
          <a:noFill/>
        </p:spPr>
        <p:txBody>
          <a:bodyPr wrap="square" rtlCol="0">
            <a:spAutoFit/>
          </a:bodyPr>
          <a:lstStyle/>
          <a:p>
            <a:pPr algn="ctr"/>
            <a:r>
              <a:rPr lang="en-US" b="1" dirty="0">
                <a:solidFill>
                  <a:srgbClr val="FF0000"/>
                </a:solidFill>
              </a:rPr>
              <a:t>Early Stage</a:t>
            </a:r>
          </a:p>
        </p:txBody>
      </p:sp>
      <p:sp>
        <p:nvSpPr>
          <p:cNvPr id="20" name="TextBox 19"/>
          <p:cNvSpPr txBox="1"/>
          <p:nvPr/>
        </p:nvSpPr>
        <p:spPr>
          <a:xfrm>
            <a:off x="4910268" y="4616528"/>
            <a:ext cx="1542197" cy="369332"/>
          </a:xfrm>
          <a:prstGeom prst="rect">
            <a:avLst/>
          </a:prstGeom>
          <a:noFill/>
        </p:spPr>
        <p:txBody>
          <a:bodyPr wrap="square" rtlCol="0">
            <a:spAutoFit/>
          </a:bodyPr>
          <a:lstStyle/>
          <a:p>
            <a:pPr algn="ctr"/>
            <a:r>
              <a:rPr lang="en-US" b="1" dirty="0">
                <a:solidFill>
                  <a:srgbClr val="FF0000"/>
                </a:solidFill>
              </a:rPr>
              <a:t>Late Stage</a:t>
            </a:r>
          </a:p>
        </p:txBody>
      </p:sp>
      <p:grpSp>
        <p:nvGrpSpPr>
          <p:cNvPr id="21" name="Group 20"/>
          <p:cNvGrpSpPr/>
          <p:nvPr/>
        </p:nvGrpSpPr>
        <p:grpSpPr>
          <a:xfrm>
            <a:off x="2183083" y="267091"/>
            <a:ext cx="2600325" cy="835835"/>
            <a:chOff x="2082851" y="0"/>
            <a:chExt cx="2600325" cy="835835"/>
          </a:xfrm>
        </p:grpSpPr>
        <p:sp>
          <p:nvSpPr>
            <p:cNvPr id="22" name="Chevron 21"/>
            <p:cNvSpPr/>
            <p:nvPr/>
          </p:nvSpPr>
          <p:spPr>
            <a:xfrm>
              <a:off x="2082851" y="0"/>
              <a:ext cx="2600325" cy="835835"/>
            </a:xfrm>
            <a:prstGeom prst="chevron">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 name="Chevron 4"/>
            <p:cNvSpPr/>
            <p:nvPr/>
          </p:nvSpPr>
          <p:spPr>
            <a:xfrm>
              <a:off x="2500769" y="0"/>
              <a:ext cx="1764490" cy="8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Early Stage</a:t>
              </a:r>
            </a:p>
            <a:p>
              <a:pPr lvl="0" algn="ctr" defTabSz="800100">
                <a:lnSpc>
                  <a:spcPct val="90000"/>
                </a:lnSpc>
                <a:spcBef>
                  <a:spcPct val="0"/>
                </a:spcBef>
                <a:spcAft>
                  <a:spcPct val="35000"/>
                </a:spcAft>
              </a:pPr>
              <a:r>
                <a:rPr lang="en-US" sz="1800" b="1" kern="1200" dirty="0">
                  <a:solidFill>
                    <a:schemeClr val="tx1"/>
                  </a:solidFill>
                </a:rPr>
                <a:t>Reversible</a:t>
              </a:r>
            </a:p>
          </p:txBody>
        </p:sp>
      </p:grpSp>
      <p:grpSp>
        <p:nvGrpSpPr>
          <p:cNvPr id="24" name="Group 23"/>
          <p:cNvGrpSpPr/>
          <p:nvPr/>
        </p:nvGrpSpPr>
        <p:grpSpPr>
          <a:xfrm>
            <a:off x="0" y="253397"/>
            <a:ext cx="2600325" cy="835835"/>
            <a:chOff x="2591" y="0"/>
            <a:chExt cx="2600325" cy="835835"/>
          </a:xfrm>
        </p:grpSpPr>
        <p:sp>
          <p:nvSpPr>
            <p:cNvPr id="25" name="Pentagon 24"/>
            <p:cNvSpPr/>
            <p:nvPr/>
          </p:nvSpPr>
          <p:spPr>
            <a:xfrm>
              <a:off x="2591" y="0"/>
              <a:ext cx="2600325" cy="835835"/>
            </a:xfrm>
            <a:prstGeom prst="homePlat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6" name="Pentagon 4"/>
            <p:cNvSpPr/>
            <p:nvPr/>
          </p:nvSpPr>
          <p:spPr>
            <a:xfrm>
              <a:off x="2591" y="0"/>
              <a:ext cx="2391366" cy="8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Elevated Risk</a:t>
              </a:r>
            </a:p>
          </p:txBody>
        </p:sp>
      </p:grpSp>
      <p:grpSp>
        <p:nvGrpSpPr>
          <p:cNvPr id="27" name="Group 26"/>
          <p:cNvGrpSpPr/>
          <p:nvPr/>
        </p:nvGrpSpPr>
        <p:grpSpPr>
          <a:xfrm>
            <a:off x="4365491" y="287039"/>
            <a:ext cx="2600325" cy="835835"/>
            <a:chOff x="4163111" y="0"/>
            <a:chExt cx="2600325" cy="835835"/>
          </a:xfrm>
        </p:grpSpPr>
        <p:sp>
          <p:nvSpPr>
            <p:cNvPr id="28" name="Chevron 27"/>
            <p:cNvSpPr/>
            <p:nvPr/>
          </p:nvSpPr>
          <p:spPr>
            <a:xfrm>
              <a:off x="4163111" y="0"/>
              <a:ext cx="2600325" cy="835835"/>
            </a:xfrm>
            <a:prstGeom prst="chevron">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9" name="Chevron 4"/>
            <p:cNvSpPr/>
            <p:nvPr/>
          </p:nvSpPr>
          <p:spPr>
            <a:xfrm>
              <a:off x="4581029" y="0"/>
              <a:ext cx="1764490" cy="8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Late Stage</a:t>
              </a:r>
            </a:p>
            <a:p>
              <a:pPr lvl="0" algn="ctr" defTabSz="800100">
                <a:lnSpc>
                  <a:spcPct val="90000"/>
                </a:lnSpc>
                <a:spcBef>
                  <a:spcPct val="0"/>
                </a:spcBef>
                <a:spcAft>
                  <a:spcPct val="35000"/>
                </a:spcAft>
              </a:pPr>
              <a:r>
                <a:rPr lang="en-US" sz="1800" b="1" kern="1200" dirty="0">
                  <a:solidFill>
                    <a:schemeClr val="tx1"/>
                  </a:solidFill>
                </a:rPr>
                <a:t>Non-reversible</a:t>
              </a:r>
            </a:p>
          </p:txBody>
        </p:sp>
      </p:grpSp>
      <p:grpSp>
        <p:nvGrpSpPr>
          <p:cNvPr id="30" name="Group 29"/>
          <p:cNvGrpSpPr/>
          <p:nvPr/>
        </p:nvGrpSpPr>
        <p:grpSpPr>
          <a:xfrm>
            <a:off x="6562788" y="302739"/>
            <a:ext cx="2600325" cy="835835"/>
            <a:chOff x="6243372" y="0"/>
            <a:chExt cx="2600325" cy="835835"/>
          </a:xfrm>
        </p:grpSpPr>
        <p:sp>
          <p:nvSpPr>
            <p:cNvPr id="31" name="Chevron 30"/>
            <p:cNvSpPr/>
            <p:nvPr/>
          </p:nvSpPr>
          <p:spPr>
            <a:xfrm>
              <a:off x="6243372" y="0"/>
              <a:ext cx="2600325" cy="835835"/>
            </a:xfrm>
            <a:prstGeom prst="chevron">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2" name="Chevron 4"/>
            <p:cNvSpPr/>
            <p:nvPr/>
          </p:nvSpPr>
          <p:spPr>
            <a:xfrm>
              <a:off x="6661290" y="0"/>
              <a:ext cx="1764490" cy="8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b="1" dirty="0">
                  <a:solidFill>
                    <a:schemeClr val="tx1"/>
                  </a:solidFill>
                </a:rPr>
                <a:t>Cyclical </a:t>
              </a:r>
              <a:r>
                <a:rPr lang="en-US" sz="1800" b="1" kern="1200" dirty="0">
                  <a:solidFill>
                    <a:schemeClr val="tx1"/>
                  </a:solidFill>
                </a:rPr>
                <a:t>Stage</a:t>
              </a:r>
            </a:p>
          </p:txBody>
        </p:sp>
      </p:grpSp>
      <p:sp>
        <p:nvSpPr>
          <p:cNvPr id="3" name="Rectangle 2"/>
          <p:cNvSpPr/>
          <p:nvPr/>
        </p:nvSpPr>
        <p:spPr>
          <a:xfrm>
            <a:off x="449593" y="267091"/>
            <a:ext cx="3785626" cy="65419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“Medical Model of Care”</a:t>
            </a:r>
          </a:p>
        </p:txBody>
      </p:sp>
      <p:sp>
        <p:nvSpPr>
          <p:cNvPr id="4" name="Rectangle 3"/>
          <p:cNvSpPr/>
          <p:nvPr/>
        </p:nvSpPr>
        <p:spPr>
          <a:xfrm>
            <a:off x="4920124" y="377860"/>
            <a:ext cx="3466214" cy="65419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“Surgical Model of Care”</a:t>
            </a:r>
          </a:p>
        </p:txBody>
      </p:sp>
      <p:graphicFrame>
        <p:nvGraphicFramePr>
          <p:cNvPr id="33" name="Table 32"/>
          <p:cNvGraphicFramePr>
            <a:graphicFrameLocks noGrp="1"/>
          </p:cNvGraphicFramePr>
          <p:nvPr>
            <p:extLst>
              <p:ext uri="{D42A27DB-BD31-4B8C-83A1-F6EECF244321}">
                <p14:modId xmlns:p14="http://schemas.microsoft.com/office/powerpoint/2010/main" val="19555587"/>
              </p:ext>
            </p:extLst>
          </p:nvPr>
        </p:nvGraphicFramePr>
        <p:xfrm>
          <a:off x="330720" y="1397000"/>
          <a:ext cx="8368432" cy="5039360"/>
        </p:xfrm>
        <a:graphic>
          <a:graphicData uri="http://schemas.openxmlformats.org/drawingml/2006/table">
            <a:tbl>
              <a:tblPr firstRow="1" bandRow="1">
                <a:tableStyleId>{5C22544A-7EE6-4342-B048-85BDC9FD1C3A}</a:tableStyleId>
              </a:tblPr>
              <a:tblGrid>
                <a:gridCol w="2092108">
                  <a:extLst>
                    <a:ext uri="{9D8B030D-6E8A-4147-A177-3AD203B41FA5}">
                      <a16:colId xmlns:a16="http://schemas.microsoft.com/office/drawing/2014/main" val="20000"/>
                    </a:ext>
                  </a:extLst>
                </a:gridCol>
                <a:gridCol w="2092108">
                  <a:extLst>
                    <a:ext uri="{9D8B030D-6E8A-4147-A177-3AD203B41FA5}">
                      <a16:colId xmlns:a16="http://schemas.microsoft.com/office/drawing/2014/main" val="20001"/>
                    </a:ext>
                  </a:extLst>
                </a:gridCol>
                <a:gridCol w="2092108">
                  <a:extLst>
                    <a:ext uri="{9D8B030D-6E8A-4147-A177-3AD203B41FA5}">
                      <a16:colId xmlns:a16="http://schemas.microsoft.com/office/drawing/2014/main" val="20002"/>
                    </a:ext>
                  </a:extLst>
                </a:gridCol>
                <a:gridCol w="2092108">
                  <a:extLst>
                    <a:ext uri="{9D8B030D-6E8A-4147-A177-3AD203B41FA5}">
                      <a16:colId xmlns:a16="http://schemas.microsoft.com/office/drawing/2014/main" val="20003"/>
                    </a:ext>
                  </a:extLst>
                </a:gridCol>
              </a:tblGrid>
              <a:tr h="370840">
                <a:tc rowSpan="2">
                  <a:txBody>
                    <a:bodyPr/>
                    <a:lstStyle/>
                    <a:p>
                      <a:pPr algn="ctr"/>
                      <a:r>
                        <a:rPr lang="en-US" dirty="0">
                          <a:solidFill>
                            <a:schemeClr val="tx1"/>
                          </a:solidFill>
                        </a:rPr>
                        <a:t>Primary Prevention</a:t>
                      </a:r>
                    </a:p>
                  </a:txBody>
                  <a:tcPr>
                    <a:solidFill>
                      <a:srgbClr val="92D050"/>
                    </a:solidFill>
                  </a:tcPr>
                </a:tc>
                <a:tc rowSpan="2">
                  <a:txBody>
                    <a:bodyPr/>
                    <a:lstStyle/>
                    <a:p>
                      <a:pPr algn="ctr"/>
                      <a:r>
                        <a:rPr lang="en-US" dirty="0">
                          <a:solidFill>
                            <a:schemeClr val="tx1"/>
                          </a:solidFill>
                        </a:rPr>
                        <a:t>Secondary Prevention</a:t>
                      </a:r>
                    </a:p>
                  </a:txBody>
                  <a:tcPr>
                    <a:solidFill>
                      <a:srgbClr val="FFFF00"/>
                    </a:solidFill>
                  </a:tcPr>
                </a:tc>
                <a:tc gridSpan="2">
                  <a:txBody>
                    <a:bodyPr/>
                    <a:lstStyle/>
                    <a:p>
                      <a:pPr algn="ctr"/>
                      <a:r>
                        <a:rPr lang="en-US" dirty="0"/>
                        <a:t>Tertiary Prevention</a:t>
                      </a:r>
                    </a:p>
                  </a:txBody>
                  <a:tcPr>
                    <a:solidFill>
                      <a:srgbClr val="FF0000"/>
                    </a:solidFill>
                  </a:tcPr>
                </a:tc>
                <a:tc hMerge="1">
                  <a:txBody>
                    <a:bodyPr/>
                    <a:lstStyle/>
                    <a:p>
                      <a:pPr algn="ct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pPr algn="ctr"/>
                      <a:r>
                        <a:rPr lang="en-US" dirty="0">
                          <a:solidFill>
                            <a:schemeClr val="bg1"/>
                          </a:solidFill>
                        </a:rPr>
                        <a:t>Primary Care</a:t>
                      </a:r>
                    </a:p>
                  </a:txBody>
                  <a:tcPr>
                    <a:solidFill>
                      <a:srgbClr val="FF0000"/>
                    </a:solidFill>
                  </a:tcPr>
                </a:tc>
                <a:tc>
                  <a:txBody>
                    <a:bodyPr/>
                    <a:lstStyle/>
                    <a:p>
                      <a:pPr algn="ctr"/>
                      <a:r>
                        <a:rPr lang="en-US" dirty="0">
                          <a:solidFill>
                            <a:schemeClr val="bg1"/>
                          </a:solidFill>
                        </a:rPr>
                        <a:t>Specialty</a:t>
                      </a:r>
                    </a:p>
                  </a:txBody>
                  <a:tcPr>
                    <a:solidFill>
                      <a:srgbClr val="FF0000"/>
                    </a:solidFill>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a:t>Dietary</a:t>
                      </a:r>
                      <a:r>
                        <a:rPr lang="en-US" baseline="0" dirty="0"/>
                        <a:t> counseling</a:t>
                      </a:r>
                    </a:p>
                    <a:p>
                      <a:pPr marL="285750" indent="-285750">
                        <a:buFont typeface="Arial" panose="020B0604020202020204" pitchFamily="34" charset="0"/>
                        <a:buChar char="•"/>
                      </a:pPr>
                      <a:r>
                        <a:rPr lang="en-US" baseline="0" dirty="0"/>
                        <a:t>Behavior modification</a:t>
                      </a:r>
                    </a:p>
                    <a:p>
                      <a:pPr marL="285750" indent="-285750">
                        <a:buFont typeface="Arial" panose="020B0604020202020204" pitchFamily="34" charset="0"/>
                        <a:buChar char="•"/>
                      </a:pPr>
                      <a:r>
                        <a:rPr lang="en-US" baseline="0" dirty="0"/>
                        <a:t>Fluoride varnish</a:t>
                      </a:r>
                    </a:p>
                    <a:p>
                      <a:pPr marL="285750" indent="-285750">
                        <a:buFont typeface="Arial" panose="020B0604020202020204" pitchFamily="34" charset="0"/>
                        <a:buChar char="•"/>
                      </a:pPr>
                      <a:r>
                        <a:rPr lang="en-US" baseline="0" dirty="0"/>
                        <a:t>Dental sealant</a:t>
                      </a:r>
                      <a:endParaRPr lang="en-US" dirty="0"/>
                    </a:p>
                  </a:txBody>
                  <a:tcPr/>
                </a:tc>
                <a:tc>
                  <a:txBody>
                    <a:bodyPr/>
                    <a:lstStyle/>
                    <a:p>
                      <a:r>
                        <a:rPr lang="en-US" dirty="0"/>
                        <a:t>Remineralization</a:t>
                      </a:r>
                    </a:p>
                  </a:txBody>
                  <a:tcPr/>
                </a:tc>
                <a:tc>
                  <a:txBody>
                    <a:bodyPr/>
                    <a:lstStyle/>
                    <a:p>
                      <a:pPr marL="285750" indent="-285750">
                        <a:buFont typeface="Arial" panose="020B0604020202020204" pitchFamily="34" charset="0"/>
                        <a:buChar char="•"/>
                      </a:pPr>
                      <a:r>
                        <a:rPr lang="en-US" dirty="0"/>
                        <a:t>Restorations</a:t>
                      </a:r>
                    </a:p>
                    <a:p>
                      <a:pPr marL="285750" indent="-285750">
                        <a:buFont typeface="Arial" panose="020B0604020202020204" pitchFamily="34" charset="0"/>
                        <a:buChar char="•"/>
                      </a:pPr>
                      <a:r>
                        <a:rPr lang="en-US" dirty="0"/>
                        <a:t>Pulpotomy</a:t>
                      </a:r>
                    </a:p>
                    <a:p>
                      <a:pPr marL="285750" indent="-285750">
                        <a:buFont typeface="Arial" panose="020B0604020202020204" pitchFamily="34" charset="0"/>
                        <a:buChar char="•"/>
                      </a:pPr>
                      <a:r>
                        <a:rPr lang="en-US" dirty="0"/>
                        <a:t>Simple endodontics</a:t>
                      </a:r>
                    </a:p>
                    <a:p>
                      <a:pPr marL="285750" indent="-285750">
                        <a:buFont typeface="Arial" panose="020B0604020202020204" pitchFamily="34" charset="0"/>
                        <a:buChar char="•"/>
                      </a:pPr>
                      <a:r>
                        <a:rPr lang="en-US" dirty="0"/>
                        <a:t>Simply</a:t>
                      </a:r>
                      <a:r>
                        <a:rPr lang="en-US" baseline="0" dirty="0"/>
                        <a:t> extractions</a:t>
                      </a:r>
                      <a:endParaRPr lang="en-US" dirty="0"/>
                    </a:p>
                  </a:txBody>
                  <a:tcPr/>
                </a:tc>
                <a:tc>
                  <a:txBody>
                    <a:bodyPr/>
                    <a:lstStyle/>
                    <a:p>
                      <a:pPr marL="285750" indent="-285750">
                        <a:buFont typeface="Arial" panose="020B0604020202020204" pitchFamily="34" charset="0"/>
                        <a:buChar char="•"/>
                      </a:pPr>
                      <a:r>
                        <a:rPr lang="en-US" dirty="0"/>
                        <a:t>Endodontics</a:t>
                      </a:r>
                    </a:p>
                    <a:p>
                      <a:pPr marL="285750" indent="-285750">
                        <a:buFont typeface="Arial" panose="020B0604020202020204" pitchFamily="34" charset="0"/>
                        <a:buChar char="•"/>
                      </a:pPr>
                      <a:r>
                        <a:rPr lang="en-US" dirty="0"/>
                        <a:t>Perio</a:t>
                      </a:r>
                      <a:r>
                        <a:rPr lang="en-US" baseline="0" dirty="0"/>
                        <a:t> surgery</a:t>
                      </a:r>
                    </a:p>
                    <a:p>
                      <a:pPr marL="285750" indent="-285750">
                        <a:buFont typeface="Arial" panose="020B0604020202020204" pitchFamily="34" charset="0"/>
                        <a:buChar char="•"/>
                      </a:pPr>
                      <a:r>
                        <a:rPr lang="en-US" baseline="0" dirty="0"/>
                        <a:t>Complex prosthodontics</a:t>
                      </a:r>
                    </a:p>
                    <a:p>
                      <a:pPr marL="285750" indent="-285750">
                        <a:buFont typeface="Arial" panose="020B0604020202020204" pitchFamily="34" charset="0"/>
                        <a:buChar char="•"/>
                      </a:pPr>
                      <a:r>
                        <a:rPr lang="en-US" baseline="0" dirty="0"/>
                        <a:t>Oral surgery</a:t>
                      </a:r>
                    </a:p>
                    <a:p>
                      <a:pPr marL="285750" indent="-285750">
                        <a:buFont typeface="Arial" panose="020B0604020202020204" pitchFamily="34" charset="0"/>
                        <a:buChar char="•"/>
                      </a:pPr>
                      <a:r>
                        <a:rPr lang="en-US" baseline="0" dirty="0"/>
                        <a:t>Orthodontics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a:t>Dental Assistant</a:t>
                      </a:r>
                      <a:r>
                        <a:rPr lang="en-US" baseline="0" dirty="0"/>
                        <a:t> </a:t>
                      </a:r>
                      <a:r>
                        <a:rPr lang="en-US" b="1" u="sng" baseline="0" dirty="0"/>
                        <a:t>$17.13</a:t>
                      </a:r>
                    </a:p>
                    <a:p>
                      <a:pPr marL="285750" indent="-285750">
                        <a:buFont typeface="Arial" panose="020B0604020202020204" pitchFamily="34" charset="0"/>
                        <a:buChar char="•"/>
                      </a:pPr>
                      <a:r>
                        <a:rPr lang="en-US" baseline="0" dirty="0"/>
                        <a:t>Medical Assistant </a:t>
                      </a:r>
                      <a:r>
                        <a:rPr lang="en-US" b="1" u="sng" baseline="0" dirty="0"/>
                        <a:t>$14.80</a:t>
                      </a:r>
                    </a:p>
                    <a:p>
                      <a:pPr marL="285750" indent="-285750">
                        <a:buFont typeface="Arial" panose="020B0604020202020204" pitchFamily="34" charset="0"/>
                        <a:buChar char="•"/>
                      </a:pPr>
                      <a:r>
                        <a:rPr lang="en-US" baseline="0" dirty="0"/>
                        <a:t>Nursing Assistants  </a:t>
                      </a:r>
                      <a:r>
                        <a:rPr lang="en-US" b="1" u="sng" baseline="0" dirty="0"/>
                        <a:t>$12.51</a:t>
                      </a:r>
                    </a:p>
                    <a:p>
                      <a:pPr marL="285750" indent="-285750">
                        <a:buFont typeface="Arial" panose="020B0604020202020204" pitchFamily="34" charset="0"/>
                        <a:buChar char="•"/>
                      </a:pPr>
                      <a:r>
                        <a:rPr lang="en-US" baseline="0" dirty="0"/>
                        <a:t>Dietetic Tech </a:t>
                      </a:r>
                      <a:r>
                        <a:rPr lang="en-US" b="1" u="sng" baseline="0" dirty="0"/>
                        <a:t>$13.74</a:t>
                      </a:r>
                      <a:endParaRPr lang="en-US" b="1" u="sng" dirty="0"/>
                    </a:p>
                  </a:txBody>
                  <a:tcPr/>
                </a:tc>
                <a:tc>
                  <a:txBody>
                    <a:bodyPr/>
                    <a:lstStyle/>
                    <a:p>
                      <a:pPr marL="285750" indent="-285750">
                        <a:buFont typeface="Arial" panose="020B0604020202020204" pitchFamily="34" charset="0"/>
                        <a:buChar char="•"/>
                      </a:pPr>
                      <a:r>
                        <a:rPr lang="en-US" dirty="0"/>
                        <a:t>Dental Hygienist </a:t>
                      </a:r>
                      <a:r>
                        <a:rPr lang="en-US" b="1" u="sng" dirty="0"/>
                        <a:t>$34.39</a:t>
                      </a:r>
                    </a:p>
                    <a:p>
                      <a:pPr marL="285750" indent="-285750">
                        <a:buFont typeface="Arial" panose="020B0604020202020204" pitchFamily="34" charset="0"/>
                        <a:buChar char="•"/>
                      </a:pPr>
                      <a:r>
                        <a:rPr lang="en-US" dirty="0"/>
                        <a:t>Physician Assistant</a:t>
                      </a:r>
                      <a:r>
                        <a:rPr lang="en-US" baseline="0" dirty="0"/>
                        <a:t>     </a:t>
                      </a:r>
                      <a:r>
                        <a:rPr lang="en-US" b="1" u="sng" dirty="0"/>
                        <a:t>$45.36</a:t>
                      </a:r>
                    </a:p>
                    <a:p>
                      <a:pPr marL="285750" indent="-285750">
                        <a:buFont typeface="Arial" panose="020B0604020202020204" pitchFamily="34" charset="0"/>
                        <a:buChar char="•"/>
                      </a:pPr>
                      <a:r>
                        <a:rPr lang="en-US" dirty="0"/>
                        <a:t>Nurse Practitioner       </a:t>
                      </a:r>
                      <a:r>
                        <a:rPr lang="en-US" b="1" u="sng" dirty="0"/>
                        <a:t>$45.71</a:t>
                      </a:r>
                    </a:p>
                  </a:txBody>
                  <a:tcPr/>
                </a:tc>
                <a:tc>
                  <a:txBody>
                    <a:bodyPr/>
                    <a:lstStyle/>
                    <a:p>
                      <a:pPr marL="285750" indent="-285750">
                        <a:buFont typeface="Arial" panose="020B0604020202020204" pitchFamily="34" charset="0"/>
                        <a:buChar char="•"/>
                      </a:pPr>
                      <a:r>
                        <a:rPr lang="en-US" dirty="0"/>
                        <a:t>General Dentist </a:t>
                      </a:r>
                      <a:r>
                        <a:rPr lang="en-US" b="1" u="sng" dirty="0"/>
                        <a:t>$79.12</a:t>
                      </a:r>
                    </a:p>
                    <a:p>
                      <a:pPr marL="285750" indent="-285750">
                        <a:buFont typeface="Arial" panose="020B0604020202020204" pitchFamily="34" charset="0"/>
                        <a:buChar char="•"/>
                      </a:pPr>
                      <a:r>
                        <a:rPr lang="en-US" dirty="0"/>
                        <a:t>Pediatric Dentist</a:t>
                      </a:r>
                    </a:p>
                  </a:txBody>
                  <a:tcPr/>
                </a:tc>
                <a:tc>
                  <a:txBody>
                    <a:bodyPr/>
                    <a:lstStyle/>
                    <a:p>
                      <a:pPr marL="285750" indent="-285750">
                        <a:buFont typeface="Arial" panose="020B0604020202020204" pitchFamily="34" charset="0"/>
                        <a:buChar char="•"/>
                      </a:pPr>
                      <a:r>
                        <a:rPr lang="en-US" dirty="0"/>
                        <a:t>Oral Surgeon </a:t>
                      </a:r>
                      <a:r>
                        <a:rPr lang="en-US" b="1" u="sng" dirty="0"/>
                        <a:t>$105.27</a:t>
                      </a:r>
                    </a:p>
                    <a:p>
                      <a:pPr marL="285750" indent="-285750">
                        <a:buFont typeface="Arial" panose="020B0604020202020204" pitchFamily="34" charset="0"/>
                        <a:buChar char="•"/>
                      </a:pPr>
                      <a:r>
                        <a:rPr lang="en-US" dirty="0"/>
                        <a:t>Orthodontist </a:t>
                      </a:r>
                      <a:r>
                        <a:rPr lang="en-US" b="1" u="sng" dirty="0"/>
                        <a:t>$94.36</a:t>
                      </a:r>
                    </a:p>
                    <a:p>
                      <a:pPr marL="285750" indent="-285750">
                        <a:buFont typeface="Arial" panose="020B0604020202020204" pitchFamily="34" charset="0"/>
                        <a:buChar char="•"/>
                      </a:pPr>
                      <a:r>
                        <a:rPr lang="en-US" dirty="0"/>
                        <a:t>(not all specialists had income captured by BLS)</a:t>
                      </a:r>
                    </a:p>
                  </a:txBody>
                  <a:tcPr/>
                </a:tc>
                <a:extLst>
                  <a:ext uri="{0D108BD9-81ED-4DB2-BD59-A6C34878D82A}">
                    <a16:rowId xmlns:a16="http://schemas.microsoft.com/office/drawing/2014/main" val="10003"/>
                  </a:ext>
                </a:extLst>
              </a:tr>
            </a:tbl>
          </a:graphicData>
        </a:graphic>
      </p:graphicFrame>
      <p:sp>
        <p:nvSpPr>
          <p:cNvPr id="34" name="Left Arrow 33"/>
          <p:cNvSpPr/>
          <p:nvPr/>
        </p:nvSpPr>
        <p:spPr>
          <a:xfrm>
            <a:off x="306968" y="769279"/>
            <a:ext cx="8392183" cy="754165"/>
          </a:xfrm>
          <a:prstGeom prst="lef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t>Global Payment: Earlier Diagnosis and Prevention</a:t>
            </a:r>
          </a:p>
        </p:txBody>
      </p:sp>
      <p:sp>
        <p:nvSpPr>
          <p:cNvPr id="35" name="Right Arrow 34"/>
          <p:cNvSpPr/>
          <p:nvPr/>
        </p:nvSpPr>
        <p:spPr>
          <a:xfrm>
            <a:off x="306970" y="133892"/>
            <a:ext cx="8475524" cy="778241"/>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t>Fee for Service: the more invasive and frequent, the more  profitable</a:t>
            </a:r>
          </a:p>
        </p:txBody>
      </p:sp>
    </p:spTree>
    <p:extLst>
      <p:ext uri="{BB962C8B-B14F-4D97-AF65-F5344CB8AC3E}">
        <p14:creationId xmlns:p14="http://schemas.microsoft.com/office/powerpoint/2010/main" val="31271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ppt_w</p:attrName>
                                        </p:attrNameLst>
                                      </p:cBhvr>
                                      <p:tavLst>
                                        <p:tav tm="0">
                                          <p:val>
                                            <p:fltVal val="0"/>
                                          </p:val>
                                        </p:tav>
                                        <p:tav tm="100000">
                                          <p:val>
                                            <p:strVal val="#ppt_w"/>
                                          </p:val>
                                        </p:tav>
                                      </p:tavLst>
                                    </p:anim>
                                    <p:anim calcmode="lin" valueType="num">
                                      <p:cBhvr>
                                        <p:cTn id="81" dur="500" fill="hold"/>
                                        <p:tgtEl>
                                          <p:spTgt spid="4"/>
                                        </p:tgtEl>
                                        <p:attrNameLst>
                                          <p:attrName>ppt_h</p:attrName>
                                        </p:attrNameLst>
                                      </p:cBhvr>
                                      <p:tavLst>
                                        <p:tav tm="0">
                                          <p:val>
                                            <p:fltVal val="0"/>
                                          </p:val>
                                        </p:tav>
                                        <p:tav tm="100000">
                                          <p:val>
                                            <p:strVal val="#ppt_h"/>
                                          </p:val>
                                        </p:tav>
                                      </p:tavLst>
                                    </p:anim>
                                    <p:animEffect transition="in" filter="fade">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right)">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 grpId="0" animBg="1"/>
      <p:bldP spid="4"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3" cstate="print"/>
          <a:srcRect/>
          <a:stretch>
            <a:fillRect/>
          </a:stretch>
        </p:blipFill>
        <p:spPr bwMode="auto">
          <a:xfrm>
            <a:off x="7938" y="76200"/>
            <a:ext cx="9110662" cy="6781800"/>
          </a:xfrm>
          <a:prstGeom prst="rect">
            <a:avLst/>
          </a:prstGeom>
          <a:noFill/>
          <a:ln w="9525">
            <a:noFill/>
            <a:miter lim="800000"/>
            <a:headEnd/>
            <a:tailEnd/>
          </a:ln>
        </p:spPr>
      </p:pic>
      <p:sp>
        <p:nvSpPr>
          <p:cNvPr id="25602" name="Footer Placeholder 4"/>
          <p:cNvSpPr txBox="1">
            <a:spLocks/>
          </p:cNvSpPr>
          <p:nvPr/>
        </p:nvSpPr>
        <p:spPr bwMode="auto">
          <a:xfrm>
            <a:off x="7231063" y="6477000"/>
            <a:ext cx="1905000" cy="381000"/>
          </a:xfrm>
          <a:prstGeom prst="rect">
            <a:avLst/>
          </a:prstGeom>
          <a:noFill/>
          <a:ln w="9525">
            <a:noFill/>
            <a:miter lim="800000"/>
            <a:headEnd/>
            <a:tailEnd/>
          </a:ln>
        </p:spPr>
        <p:txBody>
          <a:bodyPr/>
          <a:lstStyle/>
          <a:p>
            <a:pPr algn="ctr" eaLnBrk="0" hangingPunct="0"/>
            <a:fld id="{15945C5C-96F6-46A7-A6F9-CB72F26B3CAE}" type="slidenum">
              <a:rPr lang="en-US" sz="1400"/>
              <a:pPr algn="ctr" eaLnBrk="0" hangingPunct="0"/>
              <a:t>2</a:t>
            </a:fld>
            <a:endParaRPr lang="en-US" sz="1400"/>
          </a:p>
        </p:txBody>
      </p:sp>
    </p:spTree>
    <p:extLst>
      <p:ext uri="{BB962C8B-B14F-4D97-AF65-F5344CB8AC3E}">
        <p14:creationId xmlns:p14="http://schemas.microsoft.com/office/powerpoint/2010/main" val="249527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for APM Framework Categories "/>
          <p:cNvGraphicFramePr>
            <a:graphicFrameLocks noGrp="1"/>
          </p:cNvGraphicFramePr>
          <p:nvPr>
            <p:extLst>
              <p:ext uri="{D42A27DB-BD31-4B8C-83A1-F6EECF244321}">
                <p14:modId xmlns:p14="http://schemas.microsoft.com/office/powerpoint/2010/main" val="2484171541"/>
              </p:ext>
            </p:extLst>
          </p:nvPr>
        </p:nvGraphicFramePr>
        <p:xfrm>
          <a:off x="3043238" y="1154284"/>
          <a:ext cx="5673725" cy="4014788"/>
        </p:xfrm>
        <a:graphic>
          <a:graphicData uri="http://schemas.openxmlformats.org/drawingml/2006/table">
            <a:tbl>
              <a:tblPr/>
              <a:tblGrid>
                <a:gridCol w="1419225">
                  <a:extLst>
                    <a:ext uri="{9D8B030D-6E8A-4147-A177-3AD203B41FA5}">
                      <a16:colId xmlns:a16="http://schemas.microsoft.com/office/drawing/2014/main" val="20000"/>
                    </a:ext>
                  </a:extLst>
                </a:gridCol>
                <a:gridCol w="1417638">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17637">
                  <a:extLst>
                    <a:ext uri="{9D8B030D-6E8A-4147-A177-3AD203B41FA5}">
                      <a16:colId xmlns:a16="http://schemas.microsoft.com/office/drawing/2014/main" val="20003"/>
                    </a:ext>
                  </a:extLst>
                </a:gridCol>
              </a:tblGrid>
              <a:tr h="620809">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Roboto Condensed"/>
                        <a:ea typeface="Roboto Condensed"/>
                        <a:cs typeface="Times New Roman" pitchFamily="18" charset="0"/>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Open Sans Extrabold"/>
                      </a:endParaRP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Open Sans Extrabold"/>
                      </a:endParaRP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a:ln>
                          <a:noFill/>
                        </a:ln>
                        <a:solidFill>
                          <a:schemeClr val="tx1"/>
                        </a:solidFill>
                        <a:effectLst/>
                        <a:latin typeface="Roboto Condensed"/>
                        <a:ea typeface="Roboto Condensed"/>
                        <a:cs typeface="Times New Roman" pitchFamily="18" charset="0"/>
                      </a:endParaRP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0"/>
                  </a:ext>
                </a:extLst>
              </a:tr>
              <a:tr h="76847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dirty="0">
                          <a:ln>
                            <a:noFill/>
                          </a:ln>
                          <a:solidFill>
                            <a:schemeClr val="tx1"/>
                          </a:solidFill>
                          <a:effectLst/>
                          <a:latin typeface="Arial" pitchFamily="34" charset="0"/>
                          <a:ea typeface="Roboto Condensed"/>
                          <a:cs typeface="Open Sans Extrabold"/>
                        </a:rPr>
                        <a:t>Category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Fee for Service – </a:t>
                      </a:r>
                      <a:b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No Link to </a:t>
                      </a:r>
                      <a:b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dirty="0">
                          <a:ln>
                            <a:noFill/>
                          </a:ln>
                          <a:solidFill>
                            <a:schemeClr val="tx1"/>
                          </a:solidFill>
                          <a:effectLst/>
                          <a:latin typeface="Arial" pitchFamily="34" charset="0"/>
                          <a:ea typeface="Roboto Condensed"/>
                          <a:cs typeface="Open Sans Extrabold"/>
                        </a:rPr>
                        <a:t>Quality &amp; Value</a:t>
                      </a:r>
                      <a:endParaRPr kumimoji="0" lang="en-US" altLang="en-US" sz="1100" b="0" i="0" u="none" strike="noStrike" cap="none" normalizeH="0" baseline="0" dirty="0">
                        <a:ln>
                          <a:noFill/>
                        </a:ln>
                        <a:solidFill>
                          <a:schemeClr val="tx1"/>
                        </a:solidFill>
                        <a:effectLst/>
                        <a:latin typeface="Arial" pitchFamily="34" charset="0"/>
                        <a:ea typeface="Roboto Condensed"/>
                        <a:cs typeface="Times New Roman" pitchFamily="18" charset="0"/>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2</a:t>
                      </a:r>
                    </a:p>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Fee for Service –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Link to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Quality &amp; Value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APMs Built on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Fee-for-Service Architecture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450"/>
                        </a:spcAft>
                        <a:buClrTx/>
                        <a:buSzTx/>
                        <a:buFontTx/>
                        <a:buNone/>
                        <a:tabLst/>
                      </a:pPr>
                      <a:r>
                        <a:rPr kumimoji="0" lang="en-US" altLang="en-US" sz="1100" b="1" i="0" u="none" strike="noStrike" cap="none" normalizeH="0" baseline="0">
                          <a:ln>
                            <a:noFill/>
                          </a:ln>
                          <a:solidFill>
                            <a:schemeClr val="tx1"/>
                          </a:solidFill>
                          <a:effectLst/>
                          <a:latin typeface="Arial" pitchFamily="34" charset="0"/>
                          <a:ea typeface="Roboto Condensed"/>
                          <a:cs typeface="Open Sans Extrabold"/>
                        </a:rPr>
                        <a:t>Category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Population-Based </a:t>
                      </a:r>
                      <a:b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br>
                      <a:r>
                        <a:rPr kumimoji="0" lang="en-US" altLang="en-US" sz="1100" b="0" i="0" u="none" strike="noStrike" cap="none" normalizeH="0" baseline="0">
                          <a:ln>
                            <a:noFill/>
                          </a:ln>
                          <a:solidFill>
                            <a:schemeClr val="tx1"/>
                          </a:solidFill>
                          <a:effectLst/>
                          <a:latin typeface="Arial" pitchFamily="34" charset="0"/>
                          <a:ea typeface="Roboto Condensed"/>
                          <a:cs typeface="Open Sans Extrabold"/>
                        </a:rPr>
                        <a:t>Payment</a:t>
                      </a:r>
                      <a:endParaRPr kumimoji="0" lang="en-US" altLang="en-US" sz="1100" b="0" i="0" u="none" strike="noStrike" cap="none" normalizeH="0" baseline="0">
                        <a:ln>
                          <a:noFill/>
                        </a:ln>
                        <a:solidFill>
                          <a:schemeClr val="tx1"/>
                        </a:solidFill>
                        <a:effectLst/>
                        <a:latin typeface="Arial" pitchFamily="34" charset="0"/>
                        <a:ea typeface="Roboto Condensed"/>
                        <a:cs typeface="Times New Roman" pitchFamily="18" charset="0"/>
                      </a:endParaRP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1"/>
                  </a:ext>
                </a:extLst>
              </a:tr>
              <a:tr h="2625503">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pitchFamily="34" charset="0"/>
                        <a:ea typeface="MS PGothic" pitchFamily="34" charset="-128"/>
                      </a:endParaRPr>
                    </a:p>
                  </a:txBody>
                  <a:tcPr marL="34299" marR="34299" marT="17152" marB="17152"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1F9F9"/>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Foundational Payments for Infrastructure &amp; Operations</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Pay for Reporting</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Rewards for Performance</a:t>
                      </a:r>
                    </a:p>
                    <a:p>
                      <a:pPr marL="0" marR="0" lvl="0" indent="0" algn="ctr" defTabSz="914400"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chemeClr val="accent2"/>
                          </a:solidFill>
                          <a:effectLst/>
                          <a:latin typeface="Arial" pitchFamily="34" charset="0"/>
                          <a:ea typeface="Roboto Condensed"/>
                          <a:cs typeface="Roboto Condensed"/>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Rewards and Penalties </a:t>
                      </a:r>
                      <a:br>
                        <a:rPr kumimoji="0" lang="en-US" altLang="en-US" sz="1000" b="0" i="0" u="none" strike="noStrike" cap="none" normalizeH="0" baseline="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for Performance</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D1D1F0"/>
                    </a:solidFill>
                  </a:tcPr>
                </a:tc>
                <a:tc>
                  <a:txBody>
                    <a:bodyPr/>
                    <a:lstStyle>
                      <a:lvl1pPr defTabSz="1217613">
                        <a:spcBef>
                          <a:spcPct val="20000"/>
                        </a:spcBef>
                        <a:defRPr sz="2800">
                          <a:solidFill>
                            <a:schemeClr val="tx1"/>
                          </a:solidFill>
                          <a:latin typeface="Arial" pitchFamily="34" charset="0"/>
                        </a:defRPr>
                      </a:lvl1pPr>
                      <a:lvl2pPr marL="742950" indent="-285750" defTabSz="1217613">
                        <a:spcBef>
                          <a:spcPct val="20000"/>
                        </a:spcBef>
                        <a:defRPr sz="2400">
                          <a:solidFill>
                            <a:schemeClr val="tx1"/>
                          </a:solidFill>
                          <a:latin typeface="Arial" pitchFamily="34" charset="0"/>
                        </a:defRPr>
                      </a:lvl2pPr>
                      <a:lvl3pPr marL="1143000" indent="-228600" defTabSz="1217613">
                        <a:spcBef>
                          <a:spcPct val="20000"/>
                        </a:spcBef>
                        <a:defRPr sz="2000">
                          <a:solidFill>
                            <a:schemeClr val="tx1"/>
                          </a:solidFill>
                          <a:latin typeface="Arial" pitchFamily="34" charset="0"/>
                        </a:defRPr>
                      </a:lvl3pPr>
                      <a:lvl4pPr marL="1600200" indent="-228600" defTabSz="1217613">
                        <a:spcBef>
                          <a:spcPct val="20000"/>
                        </a:spcBef>
                        <a:defRPr>
                          <a:solidFill>
                            <a:schemeClr val="tx1"/>
                          </a:solidFill>
                          <a:latin typeface="Arial" pitchFamily="34" charset="0"/>
                        </a:defRPr>
                      </a:lvl4pPr>
                      <a:lvl5pPr marL="2057400" indent="-228600" defTabSz="1217613">
                        <a:spcBef>
                          <a:spcPct val="20000"/>
                        </a:spcBef>
                        <a:defRPr>
                          <a:solidFill>
                            <a:schemeClr val="tx1"/>
                          </a:solidFill>
                          <a:latin typeface="Arial" pitchFamily="34" charset="0"/>
                        </a:defRPr>
                      </a:lvl5pPr>
                      <a:lvl6pPr marL="2514600" indent="-228600" defTabSz="1217613" eaLnBrk="0" fontAlgn="base" hangingPunct="0">
                        <a:spcBef>
                          <a:spcPct val="20000"/>
                        </a:spcBef>
                        <a:spcAft>
                          <a:spcPct val="0"/>
                        </a:spcAft>
                        <a:defRPr>
                          <a:solidFill>
                            <a:schemeClr val="tx1"/>
                          </a:solidFill>
                          <a:latin typeface="Arial" pitchFamily="34" charset="0"/>
                        </a:defRPr>
                      </a:lvl6pPr>
                      <a:lvl7pPr marL="2971800" indent="-228600" defTabSz="1217613" eaLnBrk="0" fontAlgn="base" hangingPunct="0">
                        <a:spcBef>
                          <a:spcPct val="20000"/>
                        </a:spcBef>
                        <a:spcAft>
                          <a:spcPct val="0"/>
                        </a:spcAft>
                        <a:defRPr>
                          <a:solidFill>
                            <a:schemeClr val="tx1"/>
                          </a:solidFill>
                          <a:latin typeface="Arial" pitchFamily="34" charset="0"/>
                        </a:defRPr>
                      </a:lvl7pPr>
                      <a:lvl8pPr marL="3429000" indent="-228600" defTabSz="1217613" eaLnBrk="0" fontAlgn="base" hangingPunct="0">
                        <a:spcBef>
                          <a:spcPct val="20000"/>
                        </a:spcBef>
                        <a:spcAft>
                          <a:spcPct val="0"/>
                        </a:spcAft>
                        <a:defRPr>
                          <a:solidFill>
                            <a:schemeClr val="tx1"/>
                          </a:solidFill>
                          <a:latin typeface="Arial" pitchFamily="34" charset="0"/>
                        </a:defRPr>
                      </a:lvl8pPr>
                      <a:lvl9pPr marL="3886200" indent="-228600" defTabSz="1217613" eaLnBrk="0" fontAlgn="base" hangingPunct="0">
                        <a:spcBef>
                          <a:spcPct val="20000"/>
                        </a:spcBef>
                        <a:spcAft>
                          <a:spcPct val="0"/>
                        </a:spcAft>
                        <a:defRPr>
                          <a:solidFill>
                            <a:schemeClr val="tx1"/>
                          </a:solidFill>
                          <a:latin typeface="Arial" pitchFamily="34" charset="0"/>
                        </a:defRPr>
                      </a:lvl9pPr>
                    </a:lstStyle>
                    <a:p>
                      <a:pPr marL="0" marR="0" lvl="0" indent="0" algn="ctr" defTabSz="1217613" rtl="0" eaLnBrk="1" fontAlgn="base" latinLnBrk="0" hangingPunct="1">
                        <a:lnSpc>
                          <a:spcPct val="100000"/>
                        </a:lnSpc>
                        <a:spcBef>
                          <a:spcPct val="0"/>
                        </a:spcBef>
                        <a:spcAft>
                          <a:spcPts val="600"/>
                        </a:spcAft>
                        <a:buClrTx/>
                        <a:buSzTx/>
                        <a:buFontTx/>
                        <a:buNone/>
                        <a:tabLst/>
                      </a:pPr>
                      <a:r>
                        <a:rPr kumimoji="0" lang="en-US" altLang="en-US" sz="1000" b="1" i="0" u="none" strike="noStrike" cap="none" normalizeH="0" baseline="0">
                          <a:ln>
                            <a:noFill/>
                          </a:ln>
                          <a:solidFill>
                            <a:srgbClr val="DAEDEF"/>
                          </a:solidFill>
                          <a:effectLst/>
                          <a:latin typeface="Arial" pitchFamily="34" charset="0"/>
                          <a:ea typeface="Roboto Condensed"/>
                          <a:cs typeface="Roboto Condensed"/>
                        </a:rPr>
                        <a:t>A</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APMs with </a:t>
                      </a:r>
                      <a:br>
                        <a:rPr kumimoji="0" lang="en-US" altLang="en-US" sz="1000" b="0" i="0" u="none" strike="noStrike" cap="none" normalizeH="0" baseline="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Upside Gainsharing</a:t>
                      </a:r>
                    </a:p>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a:ln>
                            <a:noFill/>
                          </a:ln>
                          <a:solidFill>
                            <a:srgbClr val="DAEDEF"/>
                          </a:solidFill>
                          <a:effectLst/>
                          <a:latin typeface="Arial" pitchFamily="34" charset="0"/>
                          <a:ea typeface="Roboto Condensed"/>
                          <a:cs typeface="Roboto Condensed"/>
                        </a:rPr>
                        <a:t>B</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Roboto Condensed"/>
                          <a:cs typeface="Roboto Condensed"/>
                        </a:rPr>
                        <a:t>APMs with Upside Gainsharing/Downside Risk</a:t>
                      </a:r>
                    </a:p>
                  </a:txBody>
                  <a:tcPr marL="34299" marR="34299" marT="17152" marB="1715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F8FBFC"/>
                    </a:solidFill>
                  </a:tcPr>
                </a:tc>
                <a:tc>
                  <a:txBody>
                    <a:bodyPr/>
                    <a:lstStyle>
                      <a:lvl1pPr defTabSz="1217613">
                        <a:spcBef>
                          <a:spcPct val="20000"/>
                        </a:spcBef>
                        <a:defRPr sz="2800">
                          <a:solidFill>
                            <a:schemeClr val="tx1"/>
                          </a:solidFill>
                          <a:latin typeface="Arial" pitchFamily="34" charset="0"/>
                        </a:defRPr>
                      </a:lvl1pPr>
                      <a:lvl2pPr marL="742950" indent="-285750" defTabSz="1217613">
                        <a:spcBef>
                          <a:spcPct val="20000"/>
                        </a:spcBef>
                        <a:defRPr sz="2400">
                          <a:solidFill>
                            <a:schemeClr val="tx1"/>
                          </a:solidFill>
                          <a:latin typeface="Arial" pitchFamily="34" charset="0"/>
                        </a:defRPr>
                      </a:lvl2pPr>
                      <a:lvl3pPr marL="1143000" indent="-228600" defTabSz="1217613">
                        <a:spcBef>
                          <a:spcPct val="20000"/>
                        </a:spcBef>
                        <a:defRPr sz="2000">
                          <a:solidFill>
                            <a:schemeClr val="tx1"/>
                          </a:solidFill>
                          <a:latin typeface="Arial" pitchFamily="34" charset="0"/>
                        </a:defRPr>
                      </a:lvl3pPr>
                      <a:lvl4pPr marL="1600200" indent="-228600" defTabSz="1217613">
                        <a:spcBef>
                          <a:spcPct val="20000"/>
                        </a:spcBef>
                        <a:defRPr>
                          <a:solidFill>
                            <a:schemeClr val="tx1"/>
                          </a:solidFill>
                          <a:latin typeface="Arial" pitchFamily="34" charset="0"/>
                        </a:defRPr>
                      </a:lvl4pPr>
                      <a:lvl5pPr marL="2057400" indent="-228600" defTabSz="1217613">
                        <a:spcBef>
                          <a:spcPct val="20000"/>
                        </a:spcBef>
                        <a:defRPr>
                          <a:solidFill>
                            <a:schemeClr val="tx1"/>
                          </a:solidFill>
                          <a:latin typeface="Arial" pitchFamily="34" charset="0"/>
                        </a:defRPr>
                      </a:lvl5pPr>
                      <a:lvl6pPr marL="2514600" indent="-228600" defTabSz="1217613" eaLnBrk="0" fontAlgn="base" hangingPunct="0">
                        <a:spcBef>
                          <a:spcPct val="20000"/>
                        </a:spcBef>
                        <a:spcAft>
                          <a:spcPct val="0"/>
                        </a:spcAft>
                        <a:defRPr>
                          <a:solidFill>
                            <a:schemeClr val="tx1"/>
                          </a:solidFill>
                          <a:latin typeface="Arial" pitchFamily="34" charset="0"/>
                        </a:defRPr>
                      </a:lvl6pPr>
                      <a:lvl7pPr marL="2971800" indent="-228600" defTabSz="1217613" eaLnBrk="0" fontAlgn="base" hangingPunct="0">
                        <a:spcBef>
                          <a:spcPct val="20000"/>
                        </a:spcBef>
                        <a:spcAft>
                          <a:spcPct val="0"/>
                        </a:spcAft>
                        <a:defRPr>
                          <a:solidFill>
                            <a:schemeClr val="tx1"/>
                          </a:solidFill>
                          <a:latin typeface="Arial" pitchFamily="34" charset="0"/>
                        </a:defRPr>
                      </a:lvl7pPr>
                      <a:lvl8pPr marL="3429000" indent="-228600" defTabSz="1217613" eaLnBrk="0" fontAlgn="base" hangingPunct="0">
                        <a:spcBef>
                          <a:spcPct val="20000"/>
                        </a:spcBef>
                        <a:spcAft>
                          <a:spcPct val="0"/>
                        </a:spcAft>
                        <a:defRPr>
                          <a:solidFill>
                            <a:schemeClr val="tx1"/>
                          </a:solidFill>
                          <a:latin typeface="Arial" pitchFamily="34" charset="0"/>
                        </a:defRPr>
                      </a:lvl8pPr>
                      <a:lvl9pPr marL="3886200" indent="-228600" defTabSz="1217613" eaLnBrk="0" fontAlgn="base" hangingPunct="0">
                        <a:spcBef>
                          <a:spcPct val="20000"/>
                        </a:spcBef>
                        <a:spcAft>
                          <a:spcPct val="0"/>
                        </a:spcAft>
                        <a:defRPr>
                          <a:solidFill>
                            <a:schemeClr val="tx1"/>
                          </a:solidFill>
                          <a:latin typeface="Arial" pitchFamily="34" charset="0"/>
                        </a:defRPr>
                      </a:lvl9pPr>
                    </a:lstStyle>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Roboto Condensed"/>
                          <a:cs typeface="Roboto Condensed"/>
                        </a:rPr>
                        <a:t>A</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Condition-Specific</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Population-Based Payment</a:t>
                      </a:r>
                    </a:p>
                    <a:p>
                      <a:pPr marL="0" marR="0" lvl="0" indent="0" algn="ctr" defTabSz="1217613" rtl="0" eaLnBrk="1" fontAlgn="base" latinLnBrk="0" hangingPunct="1">
                        <a:lnSpc>
                          <a:spcPct val="100000"/>
                        </a:lnSpc>
                        <a:spcBef>
                          <a:spcPts val="1200"/>
                        </a:spcBef>
                        <a:spcAft>
                          <a:spcPts val="60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Roboto Condensed"/>
                          <a:cs typeface="Roboto Condensed"/>
                        </a:rPr>
                        <a:t>B</a:t>
                      </a:r>
                    </a:p>
                    <a:p>
                      <a:pPr marL="0" marR="0" lvl="0" indent="0" algn="ctr" defTabSz="12176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Comprehensive </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Population-Based </a:t>
                      </a:r>
                      <a:b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br>
                      <a:r>
                        <a:rPr kumimoji="0" lang="en-US" altLang="en-US" sz="1000" b="0" i="0" u="none" strike="noStrike" cap="none" normalizeH="0" baseline="0" dirty="0">
                          <a:ln>
                            <a:noFill/>
                          </a:ln>
                          <a:solidFill>
                            <a:schemeClr val="tx1"/>
                          </a:solidFill>
                          <a:effectLst/>
                          <a:latin typeface="Arial" pitchFamily="34" charset="0"/>
                          <a:ea typeface="Roboto Condensed"/>
                          <a:cs typeface="Roboto Condensed"/>
                        </a:rPr>
                        <a:t>Payment</a:t>
                      </a:r>
                    </a:p>
                  </a:txBody>
                  <a:tcPr marL="34299" marR="34299" marT="17152" marB="17152"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CCCC"/>
                    </a:solidFill>
                  </a:tcPr>
                </a:tc>
                <a:extLst>
                  <a:ext uri="{0D108BD9-81ED-4DB2-BD59-A6C34878D82A}">
                    <a16:rowId xmlns:a16="http://schemas.microsoft.com/office/drawing/2014/main" val="10002"/>
                  </a:ext>
                </a:extLst>
              </a:tr>
            </a:tbl>
          </a:graphicData>
        </a:graphic>
      </p:graphicFrame>
      <p:sp>
        <p:nvSpPr>
          <p:cNvPr id="5" name="Left Brace 4" descr="Brace Connecting Category 3 to Category 4 " title="Brace "/>
          <p:cNvSpPr/>
          <p:nvPr/>
        </p:nvSpPr>
        <p:spPr>
          <a:xfrm rot="5400000">
            <a:off x="7123907" y="-399084"/>
            <a:ext cx="317500" cy="2805112"/>
          </a:xfrm>
          <a:prstGeom prst="leftBrace">
            <a:avLst/>
          </a:prstGeom>
          <a:solidFill>
            <a:schemeClr val="accent6">
              <a:lumMod val="20000"/>
              <a:lumOff val="80000"/>
            </a:schemeClr>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7" name="TextBox 6"/>
          <p:cNvSpPr txBox="1"/>
          <p:nvPr/>
        </p:nvSpPr>
        <p:spPr>
          <a:xfrm>
            <a:off x="6143626" y="565322"/>
            <a:ext cx="2373312" cy="276225"/>
          </a:xfrm>
          <a:prstGeom prst="rect">
            <a:avLst/>
          </a:prstGeom>
          <a:noFill/>
        </p:spPr>
        <p:txBody>
          <a:bodyPr wrap="none">
            <a:spAutoFit/>
          </a:bodyPr>
          <a:lstStyle/>
          <a:p>
            <a:pPr>
              <a:defRPr/>
            </a:pPr>
            <a:r>
              <a:rPr lang="en-US" sz="1201" dirty="0">
                <a:latin typeface="+mj-lt"/>
              </a:rPr>
              <a:t>Population-Based Accountability</a:t>
            </a:r>
          </a:p>
        </p:txBody>
      </p:sp>
      <p:grpSp>
        <p:nvGrpSpPr>
          <p:cNvPr id="32788" name="Group 1" descr="Graphic of people "/>
          <p:cNvGrpSpPr>
            <a:grpSpLocks/>
          </p:cNvGrpSpPr>
          <p:nvPr/>
        </p:nvGrpSpPr>
        <p:grpSpPr bwMode="auto">
          <a:xfrm>
            <a:off x="7822406" y="1209650"/>
            <a:ext cx="458787" cy="565150"/>
            <a:chOff x="9694951" y="3090907"/>
            <a:chExt cx="1475211" cy="1820023"/>
          </a:xfrm>
        </p:grpSpPr>
        <p:sp>
          <p:nvSpPr>
            <p:cNvPr id="13" name="Freeform 12"/>
            <p:cNvSpPr>
              <a:spLocks/>
            </p:cNvSpPr>
            <p:nvPr/>
          </p:nvSpPr>
          <p:spPr bwMode="auto">
            <a:xfrm>
              <a:off x="9694951" y="3090907"/>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4"/>
            </a:solidFill>
            <a:ln>
              <a:noFill/>
            </a:ln>
            <a:extLst/>
          </p:spPr>
          <p:txBody>
            <a:bodyPr lIns="25724" tIns="12862" rIns="25724" bIns="12862"/>
            <a:lstStyle/>
            <a:p>
              <a:pPr>
                <a:defRPr/>
              </a:pPr>
              <a:endParaRPr lang="en-US" sz="375" dirty="0">
                <a:latin typeface="+mj-lt"/>
              </a:endParaRPr>
            </a:p>
          </p:txBody>
        </p:sp>
        <p:sp>
          <p:nvSpPr>
            <p:cNvPr id="32809" name="Freeform 19"/>
            <p:cNvSpPr>
              <a:spLocks noEditPoints="1"/>
            </p:cNvSpPr>
            <p:nvPr/>
          </p:nvSpPr>
          <p:spPr bwMode="auto">
            <a:xfrm>
              <a:off x="10059621" y="3312080"/>
              <a:ext cx="772650" cy="948075"/>
            </a:xfrm>
            <a:custGeom>
              <a:avLst/>
              <a:gdLst>
                <a:gd name="T0" fmla="*/ 2147483646 w 251"/>
                <a:gd name="T1" fmla="*/ 2147483646 h 308"/>
                <a:gd name="T2" fmla="*/ 2147483646 w 251"/>
                <a:gd name="T3" fmla="*/ 2147483646 h 308"/>
                <a:gd name="T4" fmla="*/ 2147483646 w 251"/>
                <a:gd name="T5" fmla="*/ 2147483646 h 308"/>
                <a:gd name="T6" fmla="*/ 2147483646 w 251"/>
                <a:gd name="T7" fmla="*/ 2147483646 h 308"/>
                <a:gd name="T8" fmla="*/ 2147483646 w 251"/>
                <a:gd name="T9" fmla="*/ 2147483646 h 308"/>
                <a:gd name="T10" fmla="*/ 2147483646 w 251"/>
                <a:gd name="T11" fmla="*/ 2147483646 h 308"/>
                <a:gd name="T12" fmla="*/ 2147483646 w 251"/>
                <a:gd name="T13" fmla="*/ 2147483646 h 308"/>
                <a:gd name="T14" fmla="*/ 2147483646 w 251"/>
                <a:gd name="T15" fmla="*/ 2147483646 h 308"/>
                <a:gd name="T16" fmla="*/ 2147483646 w 251"/>
                <a:gd name="T17" fmla="*/ 2147483646 h 308"/>
                <a:gd name="T18" fmla="*/ 2147483646 w 251"/>
                <a:gd name="T19" fmla="*/ 2147483646 h 308"/>
                <a:gd name="T20" fmla="*/ 2147483646 w 251"/>
                <a:gd name="T21" fmla="*/ 2147483646 h 308"/>
                <a:gd name="T22" fmla="*/ 2147483646 w 251"/>
                <a:gd name="T23" fmla="*/ 2147483646 h 308"/>
                <a:gd name="T24" fmla="*/ 2147483646 w 251"/>
                <a:gd name="T25" fmla="*/ 2147483646 h 308"/>
                <a:gd name="T26" fmla="*/ 2147483646 w 251"/>
                <a:gd name="T27" fmla="*/ 2147483646 h 308"/>
                <a:gd name="T28" fmla="*/ 2147483646 w 251"/>
                <a:gd name="T29" fmla="*/ 2147483646 h 308"/>
                <a:gd name="T30" fmla="*/ 2147483646 w 251"/>
                <a:gd name="T31" fmla="*/ 2147483646 h 308"/>
                <a:gd name="T32" fmla="*/ 2147483646 w 251"/>
                <a:gd name="T33" fmla="*/ 2147483646 h 308"/>
                <a:gd name="T34" fmla="*/ 2147483646 w 251"/>
                <a:gd name="T35" fmla="*/ 2147483646 h 308"/>
                <a:gd name="T36" fmla="*/ 2147483646 w 251"/>
                <a:gd name="T37" fmla="*/ 2147483646 h 308"/>
                <a:gd name="T38" fmla="*/ 2147483646 w 251"/>
                <a:gd name="T39" fmla="*/ 2147483646 h 308"/>
                <a:gd name="T40" fmla="*/ 2147483646 w 251"/>
                <a:gd name="T41" fmla="*/ 2147483646 h 308"/>
                <a:gd name="T42" fmla="*/ 2147483646 w 251"/>
                <a:gd name="T43" fmla="*/ 2147483646 h 308"/>
                <a:gd name="T44" fmla="*/ 2147483646 w 251"/>
                <a:gd name="T45" fmla="*/ 2147483646 h 308"/>
                <a:gd name="T46" fmla="*/ 2147483646 w 251"/>
                <a:gd name="T47" fmla="*/ 2147483646 h 308"/>
                <a:gd name="T48" fmla="*/ 2147483646 w 251"/>
                <a:gd name="T49" fmla="*/ 2147483646 h 308"/>
                <a:gd name="T50" fmla="*/ 2147483646 w 251"/>
                <a:gd name="T51" fmla="*/ 2147483646 h 308"/>
                <a:gd name="T52" fmla="*/ 2147483646 w 251"/>
                <a:gd name="T53" fmla="*/ 2147483646 h 308"/>
                <a:gd name="T54" fmla="*/ 2147483646 w 251"/>
                <a:gd name="T55" fmla="*/ 2147483646 h 308"/>
                <a:gd name="T56" fmla="*/ 2147483646 w 251"/>
                <a:gd name="T57" fmla="*/ 2147483646 h 308"/>
                <a:gd name="T58" fmla="*/ 2147483646 w 251"/>
                <a:gd name="T59" fmla="*/ 2147483646 h 308"/>
                <a:gd name="T60" fmla="*/ 2147483646 w 251"/>
                <a:gd name="T61" fmla="*/ 2147483646 h 308"/>
                <a:gd name="T62" fmla="*/ 2147483646 w 251"/>
                <a:gd name="T63" fmla="*/ 2147483646 h 308"/>
                <a:gd name="T64" fmla="*/ 2147483646 w 251"/>
                <a:gd name="T65" fmla="*/ 2147483646 h 308"/>
                <a:gd name="T66" fmla="*/ 2147483646 w 251"/>
                <a:gd name="T67" fmla="*/ 2147483646 h 308"/>
                <a:gd name="T68" fmla="*/ 2147483646 w 251"/>
                <a:gd name="T69" fmla="*/ 2147483646 h 308"/>
                <a:gd name="T70" fmla="*/ 2147483646 w 251"/>
                <a:gd name="T71" fmla="*/ 2147483646 h 308"/>
                <a:gd name="T72" fmla="*/ 2147483646 w 251"/>
                <a:gd name="T73" fmla="*/ 2147483646 h 308"/>
                <a:gd name="T74" fmla="*/ 2147483646 w 251"/>
                <a:gd name="T75" fmla="*/ 2147483646 h 308"/>
                <a:gd name="T76" fmla="*/ 2147483646 w 251"/>
                <a:gd name="T77" fmla="*/ 2147483646 h 308"/>
                <a:gd name="T78" fmla="*/ 2147483646 w 251"/>
                <a:gd name="T79" fmla="*/ 2147483646 h 308"/>
                <a:gd name="T80" fmla="*/ 2147483646 w 251"/>
                <a:gd name="T81" fmla="*/ 2147483646 h 308"/>
                <a:gd name="T82" fmla="*/ 2147483646 w 251"/>
                <a:gd name="T83" fmla="*/ 2147483646 h 308"/>
                <a:gd name="T84" fmla="*/ 2147483646 w 251"/>
                <a:gd name="T85" fmla="*/ 2147483646 h 308"/>
                <a:gd name="T86" fmla="*/ 2147483646 w 251"/>
                <a:gd name="T87" fmla="*/ 2147483646 h 308"/>
                <a:gd name="T88" fmla="*/ 2147483646 w 251"/>
                <a:gd name="T89" fmla="*/ 2147483646 h 308"/>
                <a:gd name="T90" fmla="*/ 2147483646 w 251"/>
                <a:gd name="T91" fmla="*/ 2147483646 h 308"/>
                <a:gd name="T92" fmla="*/ 2147483646 w 251"/>
                <a:gd name="T93" fmla="*/ 2147483646 h 308"/>
                <a:gd name="T94" fmla="*/ 2147483646 w 251"/>
                <a:gd name="T95" fmla="*/ 2147483646 h 308"/>
                <a:gd name="T96" fmla="*/ 2147483646 w 251"/>
                <a:gd name="T97" fmla="*/ 2147483646 h 308"/>
                <a:gd name="T98" fmla="*/ 2147483646 w 251"/>
                <a:gd name="T99" fmla="*/ 2147483646 h 308"/>
                <a:gd name="T100" fmla="*/ 2147483646 w 251"/>
                <a:gd name="T101" fmla="*/ 2147483646 h 308"/>
                <a:gd name="T102" fmla="*/ 2147483646 w 251"/>
                <a:gd name="T103" fmla="*/ 2147483646 h 308"/>
                <a:gd name="T104" fmla="*/ 2147483646 w 251"/>
                <a:gd name="T105" fmla="*/ 2147483646 h 308"/>
                <a:gd name="T106" fmla="*/ 2147483646 w 251"/>
                <a:gd name="T107" fmla="*/ 2147483646 h 308"/>
                <a:gd name="T108" fmla="*/ 2147483646 w 251"/>
                <a:gd name="T109" fmla="*/ 2147483646 h 308"/>
                <a:gd name="T110" fmla="*/ 2147483646 w 251"/>
                <a:gd name="T111" fmla="*/ 0 h 308"/>
                <a:gd name="T112" fmla="*/ 2147483646 w 251"/>
                <a:gd name="T113" fmla="*/ 2147483646 h 308"/>
                <a:gd name="T114" fmla="*/ 2147483646 w 251"/>
                <a:gd name="T115" fmla="*/ 2147483646 h 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1" h="308">
                  <a:moveTo>
                    <a:pt x="1" y="131"/>
                  </a:moveTo>
                  <a:cubicBezTo>
                    <a:pt x="1" y="119"/>
                    <a:pt x="1" y="105"/>
                    <a:pt x="7" y="94"/>
                  </a:cubicBezTo>
                  <a:cubicBezTo>
                    <a:pt x="12" y="85"/>
                    <a:pt x="21" y="76"/>
                    <a:pt x="33" y="76"/>
                  </a:cubicBezTo>
                  <a:cubicBezTo>
                    <a:pt x="37" y="76"/>
                    <a:pt x="37" y="76"/>
                    <a:pt x="37" y="76"/>
                  </a:cubicBezTo>
                  <a:cubicBezTo>
                    <a:pt x="44" y="83"/>
                    <a:pt x="56" y="86"/>
                    <a:pt x="65" y="81"/>
                  </a:cubicBezTo>
                  <a:cubicBezTo>
                    <a:pt x="65" y="83"/>
                    <a:pt x="64" y="84"/>
                    <a:pt x="63" y="86"/>
                  </a:cubicBezTo>
                  <a:cubicBezTo>
                    <a:pt x="56" y="99"/>
                    <a:pt x="55" y="116"/>
                    <a:pt x="55" y="132"/>
                  </a:cubicBezTo>
                  <a:cubicBezTo>
                    <a:pt x="55" y="149"/>
                    <a:pt x="56" y="166"/>
                    <a:pt x="55" y="183"/>
                  </a:cubicBezTo>
                  <a:cubicBezTo>
                    <a:pt x="54" y="195"/>
                    <a:pt x="67" y="202"/>
                    <a:pt x="79" y="201"/>
                  </a:cubicBezTo>
                  <a:cubicBezTo>
                    <a:pt x="80" y="278"/>
                    <a:pt x="80" y="278"/>
                    <a:pt x="80" y="278"/>
                  </a:cubicBezTo>
                  <a:cubicBezTo>
                    <a:pt x="73" y="283"/>
                    <a:pt x="61" y="282"/>
                    <a:pt x="55" y="275"/>
                  </a:cubicBezTo>
                  <a:cubicBezTo>
                    <a:pt x="45" y="286"/>
                    <a:pt x="23" y="282"/>
                    <a:pt x="23" y="265"/>
                  </a:cubicBezTo>
                  <a:cubicBezTo>
                    <a:pt x="22" y="181"/>
                    <a:pt x="22" y="181"/>
                    <a:pt x="22" y="181"/>
                  </a:cubicBezTo>
                  <a:cubicBezTo>
                    <a:pt x="17" y="187"/>
                    <a:pt x="0" y="185"/>
                    <a:pt x="1" y="176"/>
                  </a:cubicBezTo>
                  <a:cubicBezTo>
                    <a:pt x="1" y="158"/>
                    <a:pt x="1" y="150"/>
                    <a:pt x="1" y="131"/>
                  </a:cubicBezTo>
                  <a:close/>
                  <a:moveTo>
                    <a:pt x="79" y="39"/>
                  </a:moveTo>
                  <a:cubicBezTo>
                    <a:pt x="78" y="26"/>
                    <a:pt x="69" y="15"/>
                    <a:pt x="55" y="15"/>
                  </a:cubicBezTo>
                  <a:cubicBezTo>
                    <a:pt x="39" y="15"/>
                    <a:pt x="31" y="26"/>
                    <a:pt x="30" y="39"/>
                  </a:cubicBezTo>
                  <a:cubicBezTo>
                    <a:pt x="30" y="89"/>
                    <a:pt x="79" y="89"/>
                    <a:pt x="79" y="39"/>
                  </a:cubicBezTo>
                  <a:close/>
                  <a:moveTo>
                    <a:pt x="185" y="81"/>
                  </a:moveTo>
                  <a:cubicBezTo>
                    <a:pt x="195" y="86"/>
                    <a:pt x="206" y="83"/>
                    <a:pt x="214" y="76"/>
                  </a:cubicBezTo>
                  <a:cubicBezTo>
                    <a:pt x="218" y="76"/>
                    <a:pt x="218" y="76"/>
                    <a:pt x="218" y="76"/>
                  </a:cubicBezTo>
                  <a:cubicBezTo>
                    <a:pt x="229" y="76"/>
                    <a:pt x="239" y="85"/>
                    <a:pt x="244" y="94"/>
                  </a:cubicBezTo>
                  <a:cubicBezTo>
                    <a:pt x="249" y="105"/>
                    <a:pt x="250" y="119"/>
                    <a:pt x="250" y="131"/>
                  </a:cubicBezTo>
                  <a:cubicBezTo>
                    <a:pt x="250" y="150"/>
                    <a:pt x="250" y="158"/>
                    <a:pt x="250" y="176"/>
                  </a:cubicBezTo>
                  <a:cubicBezTo>
                    <a:pt x="251" y="185"/>
                    <a:pt x="233" y="187"/>
                    <a:pt x="229" y="181"/>
                  </a:cubicBezTo>
                  <a:cubicBezTo>
                    <a:pt x="227" y="265"/>
                    <a:pt x="227" y="265"/>
                    <a:pt x="227" y="265"/>
                  </a:cubicBezTo>
                  <a:cubicBezTo>
                    <a:pt x="227" y="282"/>
                    <a:pt x="205" y="286"/>
                    <a:pt x="196" y="275"/>
                  </a:cubicBezTo>
                  <a:cubicBezTo>
                    <a:pt x="190" y="282"/>
                    <a:pt x="177" y="283"/>
                    <a:pt x="170" y="278"/>
                  </a:cubicBezTo>
                  <a:cubicBezTo>
                    <a:pt x="172" y="201"/>
                    <a:pt x="172" y="201"/>
                    <a:pt x="172" y="201"/>
                  </a:cubicBezTo>
                  <a:cubicBezTo>
                    <a:pt x="183" y="202"/>
                    <a:pt x="196" y="195"/>
                    <a:pt x="196" y="183"/>
                  </a:cubicBezTo>
                  <a:cubicBezTo>
                    <a:pt x="195" y="166"/>
                    <a:pt x="196" y="149"/>
                    <a:pt x="196" y="132"/>
                  </a:cubicBezTo>
                  <a:cubicBezTo>
                    <a:pt x="196" y="116"/>
                    <a:pt x="195" y="99"/>
                    <a:pt x="188" y="86"/>
                  </a:cubicBezTo>
                  <a:cubicBezTo>
                    <a:pt x="187" y="84"/>
                    <a:pt x="186" y="83"/>
                    <a:pt x="185" y="81"/>
                  </a:cubicBezTo>
                  <a:close/>
                  <a:moveTo>
                    <a:pt x="220" y="39"/>
                  </a:moveTo>
                  <a:cubicBezTo>
                    <a:pt x="220" y="26"/>
                    <a:pt x="210" y="15"/>
                    <a:pt x="196" y="15"/>
                  </a:cubicBezTo>
                  <a:cubicBezTo>
                    <a:pt x="181" y="15"/>
                    <a:pt x="172" y="26"/>
                    <a:pt x="172" y="39"/>
                  </a:cubicBezTo>
                  <a:cubicBezTo>
                    <a:pt x="172" y="89"/>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7"/>
                    <a:pt x="187" y="132"/>
                  </a:cubicBezTo>
                  <a:cubicBezTo>
                    <a:pt x="187" y="153"/>
                    <a:pt x="187" y="162"/>
                    <a:pt x="187" y="183"/>
                  </a:cubicBezTo>
                  <a:cubicBezTo>
                    <a:pt x="187" y="192"/>
                    <a:pt x="168" y="195"/>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5"/>
                    <a:pt x="63" y="192"/>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endParaRPr lang="en-US"/>
            </a:p>
          </p:txBody>
        </p:sp>
      </p:grpSp>
      <p:grpSp>
        <p:nvGrpSpPr>
          <p:cNvPr id="32789" name="Group 2" descr="Graphic of building "/>
          <p:cNvGrpSpPr>
            <a:grpSpLocks/>
          </p:cNvGrpSpPr>
          <p:nvPr/>
        </p:nvGrpSpPr>
        <p:grpSpPr bwMode="auto">
          <a:xfrm>
            <a:off x="6368850" y="1246294"/>
            <a:ext cx="457200" cy="565150"/>
            <a:chOff x="7140485" y="3090990"/>
            <a:chExt cx="1475211" cy="1820023"/>
          </a:xfrm>
        </p:grpSpPr>
        <p:sp>
          <p:nvSpPr>
            <p:cNvPr id="12" name="Freeform 11"/>
            <p:cNvSpPr>
              <a:spLocks/>
            </p:cNvSpPr>
            <p:nvPr/>
          </p:nvSpPr>
          <p:spPr bwMode="auto">
            <a:xfrm>
              <a:off x="7140485" y="3090990"/>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5"/>
            </a:solidFill>
            <a:ln>
              <a:noFill/>
            </a:ln>
            <a:extLst/>
          </p:spPr>
          <p:txBody>
            <a:bodyPr lIns="25724" tIns="12862" rIns="25724" bIns="12862"/>
            <a:lstStyle/>
            <a:p>
              <a:pPr>
                <a:defRPr/>
              </a:pPr>
              <a:endParaRPr lang="en-US" sz="375" dirty="0">
                <a:latin typeface="+mj-lt"/>
              </a:endParaRPr>
            </a:p>
          </p:txBody>
        </p:sp>
        <p:grpSp>
          <p:nvGrpSpPr>
            <p:cNvPr id="19" name="Group 18"/>
            <p:cNvGrpSpPr/>
            <p:nvPr/>
          </p:nvGrpSpPr>
          <p:grpSpPr>
            <a:xfrm>
              <a:off x="7388532" y="3336253"/>
              <a:ext cx="991959" cy="812145"/>
              <a:chOff x="6938963" y="1416050"/>
              <a:chExt cx="2373313" cy="1943100"/>
            </a:xfrm>
            <a:solidFill>
              <a:schemeClr val="bg1"/>
            </a:solidFill>
          </p:grpSpPr>
          <p:sp>
            <p:nvSpPr>
              <p:cNvPr id="20" name="Freeform 96"/>
              <p:cNvSpPr>
                <a:spLocks/>
              </p:cNvSpPr>
              <p:nvPr/>
            </p:nvSpPr>
            <p:spPr bwMode="auto">
              <a:xfrm>
                <a:off x="7132638" y="2762250"/>
                <a:ext cx="330200" cy="387350"/>
              </a:xfrm>
              <a:custGeom>
                <a:avLst/>
                <a:gdLst>
                  <a:gd name="T0" fmla="*/ 208 w 208"/>
                  <a:gd name="T1" fmla="*/ 244 h 244"/>
                  <a:gd name="T2" fmla="*/ 0 w 208"/>
                  <a:gd name="T3" fmla="*/ 26 h 244"/>
                  <a:gd name="T4" fmla="*/ 0 w 208"/>
                  <a:gd name="T5" fmla="*/ 0 h 244"/>
                  <a:gd name="T6" fmla="*/ 208 w 208"/>
                  <a:gd name="T7" fmla="*/ 218 h 244"/>
                  <a:gd name="T8" fmla="*/ 208 w 208"/>
                  <a:gd name="T9" fmla="*/ 244 h 244"/>
                </a:gdLst>
                <a:ahLst/>
                <a:cxnLst>
                  <a:cxn ang="0">
                    <a:pos x="T0" y="T1"/>
                  </a:cxn>
                  <a:cxn ang="0">
                    <a:pos x="T2" y="T3"/>
                  </a:cxn>
                  <a:cxn ang="0">
                    <a:pos x="T4" y="T5"/>
                  </a:cxn>
                  <a:cxn ang="0">
                    <a:pos x="T6" y="T7"/>
                  </a:cxn>
                  <a:cxn ang="0">
                    <a:pos x="T8" y="T9"/>
                  </a:cxn>
                </a:cxnLst>
                <a:rect l="0" t="0" r="r" b="b"/>
                <a:pathLst>
                  <a:path w="208" h="244">
                    <a:moveTo>
                      <a:pt x="208" y="244"/>
                    </a:moveTo>
                    <a:lnTo>
                      <a:pt x="0" y="26"/>
                    </a:lnTo>
                    <a:lnTo>
                      <a:pt x="0" y="0"/>
                    </a:lnTo>
                    <a:lnTo>
                      <a:pt x="208" y="218"/>
                    </a:lnTo>
                    <a:lnTo>
                      <a:pt x="208"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1" name="Rectangle 97"/>
              <p:cNvSpPr>
                <a:spLocks noChangeArrowheads="1"/>
              </p:cNvSpPr>
              <p:nvPr/>
            </p:nvSpPr>
            <p:spPr bwMode="auto">
              <a:xfrm>
                <a:off x="7097713" y="2222500"/>
                <a:ext cx="34925" cy="1095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2" name="Rectangle 98"/>
              <p:cNvSpPr>
                <a:spLocks noChangeArrowheads="1"/>
              </p:cNvSpPr>
              <p:nvPr/>
            </p:nvSpPr>
            <p:spPr bwMode="auto">
              <a:xfrm>
                <a:off x="6938963" y="3317875"/>
                <a:ext cx="2373313" cy="412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3" name="Freeform 99"/>
              <p:cNvSpPr>
                <a:spLocks/>
              </p:cNvSpPr>
              <p:nvPr/>
            </p:nvSpPr>
            <p:spPr bwMode="auto">
              <a:xfrm>
                <a:off x="7132638" y="2298700"/>
                <a:ext cx="330200" cy="387350"/>
              </a:xfrm>
              <a:custGeom>
                <a:avLst/>
                <a:gdLst>
                  <a:gd name="T0" fmla="*/ 208 w 208"/>
                  <a:gd name="T1" fmla="*/ 244 h 244"/>
                  <a:gd name="T2" fmla="*/ 0 w 208"/>
                  <a:gd name="T3" fmla="*/ 26 h 244"/>
                  <a:gd name="T4" fmla="*/ 0 w 208"/>
                  <a:gd name="T5" fmla="*/ 0 h 244"/>
                  <a:gd name="T6" fmla="*/ 208 w 208"/>
                  <a:gd name="T7" fmla="*/ 216 h 244"/>
                  <a:gd name="T8" fmla="*/ 208 w 208"/>
                  <a:gd name="T9" fmla="*/ 244 h 244"/>
                </a:gdLst>
                <a:ahLst/>
                <a:cxnLst>
                  <a:cxn ang="0">
                    <a:pos x="T0" y="T1"/>
                  </a:cxn>
                  <a:cxn ang="0">
                    <a:pos x="T2" y="T3"/>
                  </a:cxn>
                  <a:cxn ang="0">
                    <a:pos x="T4" y="T5"/>
                  </a:cxn>
                  <a:cxn ang="0">
                    <a:pos x="T6" y="T7"/>
                  </a:cxn>
                  <a:cxn ang="0">
                    <a:pos x="T8" y="T9"/>
                  </a:cxn>
                </a:cxnLst>
                <a:rect l="0" t="0" r="r" b="b"/>
                <a:pathLst>
                  <a:path w="208" h="244">
                    <a:moveTo>
                      <a:pt x="208" y="244"/>
                    </a:moveTo>
                    <a:lnTo>
                      <a:pt x="0" y="26"/>
                    </a:lnTo>
                    <a:lnTo>
                      <a:pt x="0" y="0"/>
                    </a:lnTo>
                    <a:lnTo>
                      <a:pt x="208" y="216"/>
                    </a:lnTo>
                    <a:lnTo>
                      <a:pt x="208"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4" name="Freeform 100"/>
              <p:cNvSpPr>
                <a:spLocks/>
              </p:cNvSpPr>
              <p:nvPr/>
            </p:nvSpPr>
            <p:spPr bwMode="auto">
              <a:xfrm>
                <a:off x="7132638" y="2298700"/>
                <a:ext cx="330200" cy="387350"/>
              </a:xfrm>
              <a:custGeom>
                <a:avLst/>
                <a:gdLst>
                  <a:gd name="T0" fmla="*/ 0 w 208"/>
                  <a:gd name="T1" fmla="*/ 244 h 244"/>
                  <a:gd name="T2" fmla="*/ 208 w 208"/>
                  <a:gd name="T3" fmla="*/ 26 h 244"/>
                  <a:gd name="T4" fmla="*/ 208 w 208"/>
                  <a:gd name="T5" fmla="*/ 0 h 244"/>
                  <a:gd name="T6" fmla="*/ 0 w 208"/>
                  <a:gd name="T7" fmla="*/ 216 h 244"/>
                  <a:gd name="T8" fmla="*/ 0 w 208"/>
                  <a:gd name="T9" fmla="*/ 244 h 244"/>
                </a:gdLst>
                <a:ahLst/>
                <a:cxnLst>
                  <a:cxn ang="0">
                    <a:pos x="T0" y="T1"/>
                  </a:cxn>
                  <a:cxn ang="0">
                    <a:pos x="T2" y="T3"/>
                  </a:cxn>
                  <a:cxn ang="0">
                    <a:pos x="T4" y="T5"/>
                  </a:cxn>
                  <a:cxn ang="0">
                    <a:pos x="T6" y="T7"/>
                  </a:cxn>
                  <a:cxn ang="0">
                    <a:pos x="T8" y="T9"/>
                  </a:cxn>
                </a:cxnLst>
                <a:rect l="0" t="0" r="r" b="b"/>
                <a:pathLst>
                  <a:path w="208" h="244">
                    <a:moveTo>
                      <a:pt x="0" y="244"/>
                    </a:moveTo>
                    <a:lnTo>
                      <a:pt x="208" y="26"/>
                    </a:lnTo>
                    <a:lnTo>
                      <a:pt x="208" y="0"/>
                    </a:lnTo>
                    <a:lnTo>
                      <a:pt x="0" y="216"/>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5" name="Freeform 101"/>
              <p:cNvSpPr>
                <a:spLocks/>
              </p:cNvSpPr>
              <p:nvPr/>
            </p:nvSpPr>
            <p:spPr bwMode="auto">
              <a:xfrm>
                <a:off x="7132638" y="2762250"/>
                <a:ext cx="330200" cy="387350"/>
              </a:xfrm>
              <a:custGeom>
                <a:avLst/>
                <a:gdLst>
                  <a:gd name="T0" fmla="*/ 0 w 208"/>
                  <a:gd name="T1" fmla="*/ 244 h 244"/>
                  <a:gd name="T2" fmla="*/ 208 w 208"/>
                  <a:gd name="T3" fmla="*/ 26 h 244"/>
                  <a:gd name="T4" fmla="*/ 208 w 208"/>
                  <a:gd name="T5" fmla="*/ 0 h 244"/>
                  <a:gd name="T6" fmla="*/ 0 w 208"/>
                  <a:gd name="T7" fmla="*/ 218 h 244"/>
                  <a:gd name="T8" fmla="*/ 0 w 208"/>
                  <a:gd name="T9" fmla="*/ 244 h 244"/>
                </a:gdLst>
                <a:ahLst/>
                <a:cxnLst>
                  <a:cxn ang="0">
                    <a:pos x="T0" y="T1"/>
                  </a:cxn>
                  <a:cxn ang="0">
                    <a:pos x="T2" y="T3"/>
                  </a:cxn>
                  <a:cxn ang="0">
                    <a:pos x="T4" y="T5"/>
                  </a:cxn>
                  <a:cxn ang="0">
                    <a:pos x="T6" y="T7"/>
                  </a:cxn>
                  <a:cxn ang="0">
                    <a:pos x="T8" y="T9"/>
                  </a:cxn>
                </a:cxnLst>
                <a:rect l="0" t="0" r="r" b="b"/>
                <a:pathLst>
                  <a:path w="208" h="244">
                    <a:moveTo>
                      <a:pt x="0" y="244"/>
                    </a:moveTo>
                    <a:lnTo>
                      <a:pt x="208" y="26"/>
                    </a:lnTo>
                    <a:lnTo>
                      <a:pt x="208" y="0"/>
                    </a:lnTo>
                    <a:lnTo>
                      <a:pt x="0" y="218"/>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26" name="Rectangle 102"/>
              <p:cNvSpPr>
                <a:spLocks noChangeArrowheads="1"/>
              </p:cNvSpPr>
              <p:nvPr/>
            </p:nvSpPr>
            <p:spPr bwMode="auto">
              <a:xfrm>
                <a:off x="7037388" y="31496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7" name="Rectangle 103"/>
              <p:cNvSpPr>
                <a:spLocks noChangeArrowheads="1"/>
              </p:cNvSpPr>
              <p:nvPr/>
            </p:nvSpPr>
            <p:spPr bwMode="auto">
              <a:xfrm>
                <a:off x="7037388" y="31496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28" name="Rectangle 104"/>
              <p:cNvSpPr>
                <a:spLocks noChangeArrowheads="1"/>
              </p:cNvSpPr>
              <p:nvPr/>
            </p:nvSpPr>
            <p:spPr bwMode="auto">
              <a:xfrm>
                <a:off x="7037388" y="22225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29" name="Rectangle 105"/>
              <p:cNvSpPr>
                <a:spLocks noChangeArrowheads="1"/>
              </p:cNvSpPr>
              <p:nvPr/>
            </p:nvSpPr>
            <p:spPr bwMode="auto">
              <a:xfrm>
                <a:off x="7037388" y="22225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0" name="Rectangle 106"/>
              <p:cNvSpPr>
                <a:spLocks noChangeArrowheads="1"/>
              </p:cNvSpPr>
              <p:nvPr/>
            </p:nvSpPr>
            <p:spPr bwMode="auto">
              <a:xfrm>
                <a:off x="7037388" y="268605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1" name="Rectangle 107"/>
              <p:cNvSpPr>
                <a:spLocks noChangeArrowheads="1"/>
              </p:cNvSpPr>
              <p:nvPr/>
            </p:nvSpPr>
            <p:spPr bwMode="auto">
              <a:xfrm>
                <a:off x="7037388" y="268605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2" name="Freeform 108"/>
              <p:cNvSpPr>
                <a:spLocks/>
              </p:cNvSpPr>
              <p:nvPr/>
            </p:nvSpPr>
            <p:spPr bwMode="auto">
              <a:xfrm>
                <a:off x="8804275" y="2762250"/>
                <a:ext cx="333375" cy="387350"/>
              </a:xfrm>
              <a:custGeom>
                <a:avLst/>
                <a:gdLst>
                  <a:gd name="T0" fmla="*/ 0 w 210"/>
                  <a:gd name="T1" fmla="*/ 244 h 244"/>
                  <a:gd name="T2" fmla="*/ 210 w 210"/>
                  <a:gd name="T3" fmla="*/ 26 h 244"/>
                  <a:gd name="T4" fmla="*/ 210 w 210"/>
                  <a:gd name="T5" fmla="*/ 0 h 244"/>
                  <a:gd name="T6" fmla="*/ 0 w 210"/>
                  <a:gd name="T7" fmla="*/ 218 h 244"/>
                  <a:gd name="T8" fmla="*/ 0 w 210"/>
                  <a:gd name="T9" fmla="*/ 244 h 244"/>
                </a:gdLst>
                <a:ahLst/>
                <a:cxnLst>
                  <a:cxn ang="0">
                    <a:pos x="T0" y="T1"/>
                  </a:cxn>
                  <a:cxn ang="0">
                    <a:pos x="T2" y="T3"/>
                  </a:cxn>
                  <a:cxn ang="0">
                    <a:pos x="T4" y="T5"/>
                  </a:cxn>
                  <a:cxn ang="0">
                    <a:pos x="T6" y="T7"/>
                  </a:cxn>
                  <a:cxn ang="0">
                    <a:pos x="T8" y="T9"/>
                  </a:cxn>
                </a:cxnLst>
                <a:rect l="0" t="0" r="r" b="b"/>
                <a:pathLst>
                  <a:path w="210" h="244">
                    <a:moveTo>
                      <a:pt x="0" y="244"/>
                    </a:moveTo>
                    <a:lnTo>
                      <a:pt x="210" y="26"/>
                    </a:lnTo>
                    <a:lnTo>
                      <a:pt x="210" y="0"/>
                    </a:lnTo>
                    <a:lnTo>
                      <a:pt x="0" y="218"/>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3" name="Rectangle 109"/>
              <p:cNvSpPr>
                <a:spLocks noChangeArrowheads="1"/>
              </p:cNvSpPr>
              <p:nvPr/>
            </p:nvSpPr>
            <p:spPr bwMode="auto">
              <a:xfrm>
                <a:off x="9137650" y="2222500"/>
                <a:ext cx="34925" cy="1095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4" name="Freeform 110"/>
              <p:cNvSpPr>
                <a:spLocks/>
              </p:cNvSpPr>
              <p:nvPr/>
            </p:nvSpPr>
            <p:spPr bwMode="auto">
              <a:xfrm>
                <a:off x="8804275" y="2298700"/>
                <a:ext cx="333375" cy="387350"/>
              </a:xfrm>
              <a:custGeom>
                <a:avLst/>
                <a:gdLst>
                  <a:gd name="T0" fmla="*/ 0 w 210"/>
                  <a:gd name="T1" fmla="*/ 244 h 244"/>
                  <a:gd name="T2" fmla="*/ 210 w 210"/>
                  <a:gd name="T3" fmla="*/ 26 h 244"/>
                  <a:gd name="T4" fmla="*/ 210 w 210"/>
                  <a:gd name="T5" fmla="*/ 0 h 244"/>
                  <a:gd name="T6" fmla="*/ 0 w 210"/>
                  <a:gd name="T7" fmla="*/ 216 h 244"/>
                  <a:gd name="T8" fmla="*/ 0 w 210"/>
                  <a:gd name="T9" fmla="*/ 244 h 244"/>
                </a:gdLst>
                <a:ahLst/>
                <a:cxnLst>
                  <a:cxn ang="0">
                    <a:pos x="T0" y="T1"/>
                  </a:cxn>
                  <a:cxn ang="0">
                    <a:pos x="T2" y="T3"/>
                  </a:cxn>
                  <a:cxn ang="0">
                    <a:pos x="T4" y="T5"/>
                  </a:cxn>
                  <a:cxn ang="0">
                    <a:pos x="T6" y="T7"/>
                  </a:cxn>
                  <a:cxn ang="0">
                    <a:pos x="T8" y="T9"/>
                  </a:cxn>
                </a:cxnLst>
                <a:rect l="0" t="0" r="r" b="b"/>
                <a:pathLst>
                  <a:path w="210" h="244">
                    <a:moveTo>
                      <a:pt x="0" y="244"/>
                    </a:moveTo>
                    <a:lnTo>
                      <a:pt x="210" y="26"/>
                    </a:lnTo>
                    <a:lnTo>
                      <a:pt x="210" y="0"/>
                    </a:lnTo>
                    <a:lnTo>
                      <a:pt x="0" y="216"/>
                    </a:lnTo>
                    <a:lnTo>
                      <a:pt x="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5" name="Freeform 111"/>
              <p:cNvSpPr>
                <a:spLocks/>
              </p:cNvSpPr>
              <p:nvPr/>
            </p:nvSpPr>
            <p:spPr bwMode="auto">
              <a:xfrm>
                <a:off x="8804275" y="2298700"/>
                <a:ext cx="333375" cy="387350"/>
              </a:xfrm>
              <a:custGeom>
                <a:avLst/>
                <a:gdLst>
                  <a:gd name="T0" fmla="*/ 210 w 210"/>
                  <a:gd name="T1" fmla="*/ 244 h 244"/>
                  <a:gd name="T2" fmla="*/ 0 w 210"/>
                  <a:gd name="T3" fmla="*/ 26 h 244"/>
                  <a:gd name="T4" fmla="*/ 0 w 210"/>
                  <a:gd name="T5" fmla="*/ 0 h 244"/>
                  <a:gd name="T6" fmla="*/ 210 w 210"/>
                  <a:gd name="T7" fmla="*/ 216 h 244"/>
                  <a:gd name="T8" fmla="*/ 210 w 210"/>
                  <a:gd name="T9" fmla="*/ 244 h 244"/>
                </a:gdLst>
                <a:ahLst/>
                <a:cxnLst>
                  <a:cxn ang="0">
                    <a:pos x="T0" y="T1"/>
                  </a:cxn>
                  <a:cxn ang="0">
                    <a:pos x="T2" y="T3"/>
                  </a:cxn>
                  <a:cxn ang="0">
                    <a:pos x="T4" y="T5"/>
                  </a:cxn>
                  <a:cxn ang="0">
                    <a:pos x="T6" y="T7"/>
                  </a:cxn>
                  <a:cxn ang="0">
                    <a:pos x="T8" y="T9"/>
                  </a:cxn>
                </a:cxnLst>
                <a:rect l="0" t="0" r="r" b="b"/>
                <a:pathLst>
                  <a:path w="210" h="244">
                    <a:moveTo>
                      <a:pt x="210" y="244"/>
                    </a:moveTo>
                    <a:lnTo>
                      <a:pt x="0" y="26"/>
                    </a:lnTo>
                    <a:lnTo>
                      <a:pt x="0" y="0"/>
                    </a:lnTo>
                    <a:lnTo>
                      <a:pt x="210" y="216"/>
                    </a:lnTo>
                    <a:lnTo>
                      <a:pt x="21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6" name="Freeform 112"/>
              <p:cNvSpPr>
                <a:spLocks/>
              </p:cNvSpPr>
              <p:nvPr/>
            </p:nvSpPr>
            <p:spPr bwMode="auto">
              <a:xfrm>
                <a:off x="8804275" y="2762250"/>
                <a:ext cx="333375" cy="387350"/>
              </a:xfrm>
              <a:custGeom>
                <a:avLst/>
                <a:gdLst>
                  <a:gd name="T0" fmla="*/ 210 w 210"/>
                  <a:gd name="T1" fmla="*/ 244 h 244"/>
                  <a:gd name="T2" fmla="*/ 0 w 210"/>
                  <a:gd name="T3" fmla="*/ 26 h 244"/>
                  <a:gd name="T4" fmla="*/ 0 w 210"/>
                  <a:gd name="T5" fmla="*/ 0 h 244"/>
                  <a:gd name="T6" fmla="*/ 210 w 210"/>
                  <a:gd name="T7" fmla="*/ 218 h 244"/>
                  <a:gd name="T8" fmla="*/ 210 w 210"/>
                  <a:gd name="T9" fmla="*/ 244 h 244"/>
                </a:gdLst>
                <a:ahLst/>
                <a:cxnLst>
                  <a:cxn ang="0">
                    <a:pos x="T0" y="T1"/>
                  </a:cxn>
                  <a:cxn ang="0">
                    <a:pos x="T2" y="T3"/>
                  </a:cxn>
                  <a:cxn ang="0">
                    <a:pos x="T4" y="T5"/>
                  </a:cxn>
                  <a:cxn ang="0">
                    <a:pos x="T6" y="T7"/>
                  </a:cxn>
                  <a:cxn ang="0">
                    <a:pos x="T8" y="T9"/>
                  </a:cxn>
                </a:cxnLst>
                <a:rect l="0" t="0" r="r" b="b"/>
                <a:pathLst>
                  <a:path w="210" h="244">
                    <a:moveTo>
                      <a:pt x="210" y="244"/>
                    </a:moveTo>
                    <a:lnTo>
                      <a:pt x="0" y="26"/>
                    </a:lnTo>
                    <a:lnTo>
                      <a:pt x="0" y="0"/>
                    </a:lnTo>
                    <a:lnTo>
                      <a:pt x="210" y="218"/>
                    </a:lnTo>
                    <a:lnTo>
                      <a:pt x="210" y="244"/>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37" name="Rectangle 113"/>
              <p:cNvSpPr>
                <a:spLocks noChangeArrowheads="1"/>
              </p:cNvSpPr>
              <p:nvPr/>
            </p:nvSpPr>
            <p:spPr bwMode="auto">
              <a:xfrm>
                <a:off x="8766175" y="31496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38" name="Rectangle 114"/>
              <p:cNvSpPr>
                <a:spLocks noChangeArrowheads="1"/>
              </p:cNvSpPr>
              <p:nvPr/>
            </p:nvSpPr>
            <p:spPr bwMode="auto">
              <a:xfrm>
                <a:off x="8766175" y="31496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39" name="Rectangle 115"/>
              <p:cNvSpPr>
                <a:spLocks noChangeArrowheads="1"/>
              </p:cNvSpPr>
              <p:nvPr/>
            </p:nvSpPr>
            <p:spPr bwMode="auto">
              <a:xfrm>
                <a:off x="8804275" y="222250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0" name="Rectangle 116"/>
              <p:cNvSpPr>
                <a:spLocks noChangeArrowheads="1"/>
              </p:cNvSpPr>
              <p:nvPr/>
            </p:nvSpPr>
            <p:spPr bwMode="auto">
              <a:xfrm>
                <a:off x="8804275" y="222250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41" name="Rectangle 117"/>
              <p:cNvSpPr>
                <a:spLocks noChangeArrowheads="1"/>
              </p:cNvSpPr>
              <p:nvPr/>
            </p:nvSpPr>
            <p:spPr bwMode="auto">
              <a:xfrm>
                <a:off x="8804275" y="2686050"/>
                <a:ext cx="425450" cy="76200"/>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2" name="Rectangle 118"/>
              <p:cNvSpPr>
                <a:spLocks noChangeArrowheads="1"/>
              </p:cNvSpPr>
              <p:nvPr/>
            </p:nvSpPr>
            <p:spPr bwMode="auto">
              <a:xfrm>
                <a:off x="8804275" y="2686050"/>
                <a:ext cx="425450" cy="76200"/>
              </a:xfrm>
              <a:prstGeom prst="rect">
                <a:avLst/>
              </a:prstGeom>
              <a:grpFill/>
              <a:ln w="50800" cap="flat">
                <a:noFill/>
                <a:prstDash val="solid"/>
                <a:miter lim="800000"/>
                <a:headEnd/>
                <a:tailEnd/>
              </a:ln>
            </p:spPr>
            <p:txBody>
              <a:bodyPr lIns="34299" tIns="17149" rIns="34299" bIns="17149"/>
              <a:lstStyle/>
              <a:p>
                <a:pPr>
                  <a:defRPr/>
                </a:pPr>
                <a:endParaRPr lang="en-US" dirty="0"/>
              </a:p>
            </p:txBody>
          </p:sp>
          <p:sp>
            <p:nvSpPr>
              <p:cNvPr id="43" name="Freeform 119"/>
              <p:cNvSpPr>
                <a:spLocks noEditPoints="1"/>
              </p:cNvSpPr>
              <p:nvPr/>
            </p:nvSpPr>
            <p:spPr bwMode="auto">
              <a:xfrm>
                <a:off x="7702550" y="1568450"/>
                <a:ext cx="869950" cy="600075"/>
              </a:xfrm>
              <a:custGeom>
                <a:avLst/>
                <a:gdLst>
                  <a:gd name="T0" fmla="*/ 137 w 274"/>
                  <a:gd name="T1" fmla="*/ 0 h 189"/>
                  <a:gd name="T2" fmla="*/ 274 w 274"/>
                  <a:gd name="T3" fmla="*/ 137 h 189"/>
                  <a:gd name="T4" fmla="*/ 274 w 274"/>
                  <a:gd name="T5" fmla="*/ 189 h 189"/>
                  <a:gd name="T6" fmla="*/ 0 w 274"/>
                  <a:gd name="T7" fmla="*/ 189 h 189"/>
                  <a:gd name="T8" fmla="*/ 0 w 274"/>
                  <a:gd name="T9" fmla="*/ 137 h 189"/>
                  <a:gd name="T10" fmla="*/ 137 w 274"/>
                  <a:gd name="T11" fmla="*/ 0 h 189"/>
                  <a:gd name="T12" fmla="*/ 37 w 274"/>
                  <a:gd name="T13" fmla="*/ 123 h 189"/>
                  <a:gd name="T14" fmla="*/ 37 w 274"/>
                  <a:gd name="T15" fmla="*/ 152 h 189"/>
                  <a:gd name="T16" fmla="*/ 66 w 274"/>
                  <a:gd name="T17" fmla="*/ 152 h 189"/>
                  <a:gd name="T18" fmla="*/ 66 w 274"/>
                  <a:gd name="T19" fmla="*/ 123 h 189"/>
                  <a:gd name="T20" fmla="*/ 37 w 274"/>
                  <a:gd name="T21" fmla="*/ 123 h 189"/>
                  <a:gd name="T22" fmla="*/ 94 w 274"/>
                  <a:gd name="T23" fmla="*/ 123 h 189"/>
                  <a:gd name="T24" fmla="*/ 94 w 274"/>
                  <a:gd name="T25" fmla="*/ 152 h 189"/>
                  <a:gd name="T26" fmla="*/ 123 w 274"/>
                  <a:gd name="T27" fmla="*/ 152 h 189"/>
                  <a:gd name="T28" fmla="*/ 123 w 274"/>
                  <a:gd name="T29" fmla="*/ 123 h 189"/>
                  <a:gd name="T30" fmla="*/ 94 w 274"/>
                  <a:gd name="T31" fmla="*/ 123 h 189"/>
                  <a:gd name="T32" fmla="*/ 151 w 274"/>
                  <a:gd name="T33" fmla="*/ 123 h 189"/>
                  <a:gd name="T34" fmla="*/ 151 w 274"/>
                  <a:gd name="T35" fmla="*/ 152 h 189"/>
                  <a:gd name="T36" fmla="*/ 180 w 274"/>
                  <a:gd name="T37" fmla="*/ 152 h 189"/>
                  <a:gd name="T38" fmla="*/ 180 w 274"/>
                  <a:gd name="T39" fmla="*/ 123 h 189"/>
                  <a:gd name="T40" fmla="*/ 151 w 274"/>
                  <a:gd name="T41" fmla="*/ 123 h 189"/>
                  <a:gd name="T42" fmla="*/ 208 w 274"/>
                  <a:gd name="T43" fmla="*/ 123 h 189"/>
                  <a:gd name="T44" fmla="*/ 208 w 274"/>
                  <a:gd name="T45" fmla="*/ 152 h 189"/>
                  <a:gd name="T46" fmla="*/ 237 w 274"/>
                  <a:gd name="T47" fmla="*/ 152 h 189"/>
                  <a:gd name="T48" fmla="*/ 237 w 274"/>
                  <a:gd name="T49" fmla="*/ 123 h 189"/>
                  <a:gd name="T50" fmla="*/ 208 w 274"/>
                  <a:gd name="T51" fmla="*/ 1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 h="189">
                    <a:moveTo>
                      <a:pt x="137" y="0"/>
                    </a:moveTo>
                    <a:cubicBezTo>
                      <a:pt x="214" y="0"/>
                      <a:pt x="274" y="62"/>
                      <a:pt x="274" y="137"/>
                    </a:cubicBezTo>
                    <a:cubicBezTo>
                      <a:pt x="274" y="189"/>
                      <a:pt x="274" y="189"/>
                      <a:pt x="274" y="189"/>
                    </a:cubicBezTo>
                    <a:cubicBezTo>
                      <a:pt x="0" y="189"/>
                      <a:pt x="0" y="189"/>
                      <a:pt x="0" y="189"/>
                    </a:cubicBezTo>
                    <a:cubicBezTo>
                      <a:pt x="0" y="137"/>
                      <a:pt x="0" y="137"/>
                      <a:pt x="0" y="137"/>
                    </a:cubicBezTo>
                    <a:cubicBezTo>
                      <a:pt x="0" y="62"/>
                      <a:pt x="60" y="0"/>
                      <a:pt x="137" y="0"/>
                    </a:cubicBezTo>
                    <a:close/>
                    <a:moveTo>
                      <a:pt x="37" y="123"/>
                    </a:moveTo>
                    <a:cubicBezTo>
                      <a:pt x="37" y="152"/>
                      <a:pt x="37" y="152"/>
                      <a:pt x="37" y="152"/>
                    </a:cubicBezTo>
                    <a:cubicBezTo>
                      <a:pt x="66" y="152"/>
                      <a:pt x="66" y="152"/>
                      <a:pt x="66" y="152"/>
                    </a:cubicBezTo>
                    <a:cubicBezTo>
                      <a:pt x="66" y="123"/>
                      <a:pt x="66" y="123"/>
                      <a:pt x="66" y="123"/>
                    </a:cubicBezTo>
                    <a:cubicBezTo>
                      <a:pt x="37" y="123"/>
                      <a:pt x="37" y="123"/>
                      <a:pt x="37" y="123"/>
                    </a:cubicBezTo>
                    <a:close/>
                    <a:moveTo>
                      <a:pt x="94" y="123"/>
                    </a:moveTo>
                    <a:cubicBezTo>
                      <a:pt x="94" y="152"/>
                      <a:pt x="94" y="152"/>
                      <a:pt x="94" y="152"/>
                    </a:cubicBezTo>
                    <a:cubicBezTo>
                      <a:pt x="123" y="152"/>
                      <a:pt x="123" y="152"/>
                      <a:pt x="123" y="152"/>
                    </a:cubicBezTo>
                    <a:cubicBezTo>
                      <a:pt x="123" y="123"/>
                      <a:pt x="123" y="123"/>
                      <a:pt x="123" y="123"/>
                    </a:cubicBezTo>
                    <a:cubicBezTo>
                      <a:pt x="94" y="123"/>
                      <a:pt x="94" y="123"/>
                      <a:pt x="94" y="123"/>
                    </a:cubicBezTo>
                    <a:close/>
                    <a:moveTo>
                      <a:pt x="151" y="123"/>
                    </a:moveTo>
                    <a:cubicBezTo>
                      <a:pt x="151" y="152"/>
                      <a:pt x="151" y="152"/>
                      <a:pt x="151" y="152"/>
                    </a:cubicBezTo>
                    <a:cubicBezTo>
                      <a:pt x="180" y="152"/>
                      <a:pt x="180" y="152"/>
                      <a:pt x="180" y="152"/>
                    </a:cubicBezTo>
                    <a:cubicBezTo>
                      <a:pt x="180" y="123"/>
                      <a:pt x="180" y="123"/>
                      <a:pt x="180" y="123"/>
                    </a:cubicBezTo>
                    <a:cubicBezTo>
                      <a:pt x="151" y="123"/>
                      <a:pt x="151" y="123"/>
                      <a:pt x="151" y="123"/>
                    </a:cubicBezTo>
                    <a:close/>
                    <a:moveTo>
                      <a:pt x="208" y="123"/>
                    </a:moveTo>
                    <a:cubicBezTo>
                      <a:pt x="208" y="152"/>
                      <a:pt x="208" y="152"/>
                      <a:pt x="208" y="152"/>
                    </a:cubicBezTo>
                    <a:cubicBezTo>
                      <a:pt x="237" y="152"/>
                      <a:pt x="237" y="152"/>
                      <a:pt x="237" y="152"/>
                    </a:cubicBezTo>
                    <a:cubicBezTo>
                      <a:pt x="237" y="123"/>
                      <a:pt x="237" y="123"/>
                      <a:pt x="237" y="123"/>
                    </a:cubicBezTo>
                    <a:lnTo>
                      <a:pt x="208" y="123"/>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4" name="Freeform 120"/>
              <p:cNvSpPr>
                <a:spLocks noEditPoints="1"/>
              </p:cNvSpPr>
              <p:nvPr/>
            </p:nvSpPr>
            <p:spPr bwMode="auto">
              <a:xfrm>
                <a:off x="7466013" y="2168525"/>
                <a:ext cx="1344613" cy="993775"/>
              </a:xfrm>
              <a:custGeom>
                <a:avLst/>
                <a:gdLst>
                  <a:gd name="T0" fmla="*/ 0 w 847"/>
                  <a:gd name="T1" fmla="*/ 0 h 626"/>
                  <a:gd name="T2" fmla="*/ 847 w 847"/>
                  <a:gd name="T3" fmla="*/ 0 h 626"/>
                  <a:gd name="T4" fmla="*/ 847 w 847"/>
                  <a:gd name="T5" fmla="*/ 626 h 626"/>
                  <a:gd name="T6" fmla="*/ 0 w 847"/>
                  <a:gd name="T7" fmla="*/ 626 h 626"/>
                  <a:gd name="T8" fmla="*/ 0 w 847"/>
                  <a:gd name="T9" fmla="*/ 0 h 626"/>
                  <a:gd name="T10" fmla="*/ 0 w 847"/>
                  <a:gd name="T11" fmla="*/ 0 h 626"/>
                  <a:gd name="T12" fmla="*/ 747 w 847"/>
                  <a:gd name="T13" fmla="*/ 132 h 626"/>
                  <a:gd name="T14" fmla="*/ 697 w 847"/>
                  <a:gd name="T15" fmla="*/ 132 h 626"/>
                  <a:gd name="T16" fmla="*/ 697 w 847"/>
                  <a:gd name="T17" fmla="*/ 550 h 626"/>
                  <a:gd name="T18" fmla="*/ 747 w 847"/>
                  <a:gd name="T19" fmla="*/ 550 h 626"/>
                  <a:gd name="T20" fmla="*/ 747 w 847"/>
                  <a:gd name="T21" fmla="*/ 132 h 626"/>
                  <a:gd name="T22" fmla="*/ 747 w 847"/>
                  <a:gd name="T23" fmla="*/ 132 h 626"/>
                  <a:gd name="T24" fmla="*/ 597 w 847"/>
                  <a:gd name="T25" fmla="*/ 132 h 626"/>
                  <a:gd name="T26" fmla="*/ 547 w 847"/>
                  <a:gd name="T27" fmla="*/ 132 h 626"/>
                  <a:gd name="T28" fmla="*/ 547 w 847"/>
                  <a:gd name="T29" fmla="*/ 550 h 626"/>
                  <a:gd name="T30" fmla="*/ 597 w 847"/>
                  <a:gd name="T31" fmla="*/ 550 h 626"/>
                  <a:gd name="T32" fmla="*/ 597 w 847"/>
                  <a:gd name="T33" fmla="*/ 132 h 626"/>
                  <a:gd name="T34" fmla="*/ 597 w 847"/>
                  <a:gd name="T35" fmla="*/ 132 h 626"/>
                  <a:gd name="T36" fmla="*/ 447 w 847"/>
                  <a:gd name="T37" fmla="*/ 132 h 626"/>
                  <a:gd name="T38" fmla="*/ 397 w 847"/>
                  <a:gd name="T39" fmla="*/ 132 h 626"/>
                  <a:gd name="T40" fmla="*/ 397 w 847"/>
                  <a:gd name="T41" fmla="*/ 550 h 626"/>
                  <a:gd name="T42" fmla="*/ 447 w 847"/>
                  <a:gd name="T43" fmla="*/ 550 h 626"/>
                  <a:gd name="T44" fmla="*/ 447 w 847"/>
                  <a:gd name="T45" fmla="*/ 132 h 626"/>
                  <a:gd name="T46" fmla="*/ 447 w 847"/>
                  <a:gd name="T47" fmla="*/ 132 h 626"/>
                  <a:gd name="T48" fmla="*/ 299 w 847"/>
                  <a:gd name="T49" fmla="*/ 132 h 626"/>
                  <a:gd name="T50" fmla="*/ 249 w 847"/>
                  <a:gd name="T51" fmla="*/ 132 h 626"/>
                  <a:gd name="T52" fmla="*/ 249 w 847"/>
                  <a:gd name="T53" fmla="*/ 550 h 626"/>
                  <a:gd name="T54" fmla="*/ 299 w 847"/>
                  <a:gd name="T55" fmla="*/ 550 h 626"/>
                  <a:gd name="T56" fmla="*/ 299 w 847"/>
                  <a:gd name="T57" fmla="*/ 132 h 626"/>
                  <a:gd name="T58" fmla="*/ 299 w 847"/>
                  <a:gd name="T59" fmla="*/ 132 h 626"/>
                  <a:gd name="T60" fmla="*/ 149 w 847"/>
                  <a:gd name="T61" fmla="*/ 132 h 626"/>
                  <a:gd name="T62" fmla="*/ 99 w 847"/>
                  <a:gd name="T63" fmla="*/ 132 h 626"/>
                  <a:gd name="T64" fmla="*/ 99 w 847"/>
                  <a:gd name="T65" fmla="*/ 550 h 626"/>
                  <a:gd name="T66" fmla="*/ 149 w 847"/>
                  <a:gd name="T67" fmla="*/ 550 h 626"/>
                  <a:gd name="T68" fmla="*/ 149 w 847"/>
                  <a:gd name="T69" fmla="*/ 13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7" h="626">
                    <a:moveTo>
                      <a:pt x="0" y="0"/>
                    </a:moveTo>
                    <a:lnTo>
                      <a:pt x="847" y="0"/>
                    </a:lnTo>
                    <a:lnTo>
                      <a:pt x="847" y="626"/>
                    </a:lnTo>
                    <a:lnTo>
                      <a:pt x="0" y="626"/>
                    </a:lnTo>
                    <a:lnTo>
                      <a:pt x="0" y="0"/>
                    </a:lnTo>
                    <a:lnTo>
                      <a:pt x="0" y="0"/>
                    </a:lnTo>
                    <a:close/>
                    <a:moveTo>
                      <a:pt x="747" y="132"/>
                    </a:moveTo>
                    <a:lnTo>
                      <a:pt x="697" y="132"/>
                    </a:lnTo>
                    <a:lnTo>
                      <a:pt x="697" y="550"/>
                    </a:lnTo>
                    <a:lnTo>
                      <a:pt x="747" y="550"/>
                    </a:lnTo>
                    <a:lnTo>
                      <a:pt x="747" y="132"/>
                    </a:lnTo>
                    <a:lnTo>
                      <a:pt x="747" y="132"/>
                    </a:lnTo>
                    <a:close/>
                    <a:moveTo>
                      <a:pt x="597" y="132"/>
                    </a:moveTo>
                    <a:lnTo>
                      <a:pt x="547" y="132"/>
                    </a:lnTo>
                    <a:lnTo>
                      <a:pt x="547" y="550"/>
                    </a:lnTo>
                    <a:lnTo>
                      <a:pt x="597" y="550"/>
                    </a:lnTo>
                    <a:lnTo>
                      <a:pt x="597" y="132"/>
                    </a:lnTo>
                    <a:lnTo>
                      <a:pt x="597" y="132"/>
                    </a:lnTo>
                    <a:close/>
                    <a:moveTo>
                      <a:pt x="447" y="132"/>
                    </a:moveTo>
                    <a:lnTo>
                      <a:pt x="397" y="132"/>
                    </a:lnTo>
                    <a:lnTo>
                      <a:pt x="397" y="550"/>
                    </a:lnTo>
                    <a:lnTo>
                      <a:pt x="447" y="550"/>
                    </a:lnTo>
                    <a:lnTo>
                      <a:pt x="447" y="132"/>
                    </a:lnTo>
                    <a:lnTo>
                      <a:pt x="447" y="132"/>
                    </a:lnTo>
                    <a:close/>
                    <a:moveTo>
                      <a:pt x="299" y="132"/>
                    </a:moveTo>
                    <a:lnTo>
                      <a:pt x="249" y="132"/>
                    </a:lnTo>
                    <a:lnTo>
                      <a:pt x="249" y="550"/>
                    </a:lnTo>
                    <a:lnTo>
                      <a:pt x="299" y="550"/>
                    </a:lnTo>
                    <a:lnTo>
                      <a:pt x="299" y="132"/>
                    </a:lnTo>
                    <a:lnTo>
                      <a:pt x="299" y="132"/>
                    </a:lnTo>
                    <a:close/>
                    <a:moveTo>
                      <a:pt x="149" y="132"/>
                    </a:moveTo>
                    <a:lnTo>
                      <a:pt x="99" y="132"/>
                    </a:lnTo>
                    <a:lnTo>
                      <a:pt x="99" y="550"/>
                    </a:lnTo>
                    <a:lnTo>
                      <a:pt x="149" y="550"/>
                    </a:lnTo>
                    <a:lnTo>
                      <a:pt x="149" y="132"/>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5" name="Rectangle 121"/>
              <p:cNvSpPr>
                <a:spLocks noChangeArrowheads="1"/>
              </p:cNvSpPr>
              <p:nvPr/>
            </p:nvSpPr>
            <p:spPr bwMode="auto">
              <a:xfrm>
                <a:off x="7307263" y="3200400"/>
                <a:ext cx="1662113" cy="79375"/>
              </a:xfrm>
              <a:prstGeom prst="rect">
                <a:avLst/>
              </a:prstGeom>
              <a:grpFill/>
              <a:ln w="12700" cap="flat">
                <a:noFill/>
                <a:prstDash val="solid"/>
                <a:miter lim="800000"/>
                <a:headEnd/>
                <a:tailEnd/>
              </a:ln>
            </p:spPr>
            <p:txBody>
              <a:bodyPr lIns="34299" tIns="17149" rIns="34299" bIns="17149"/>
              <a:lstStyle/>
              <a:p>
                <a:pPr>
                  <a:defRPr/>
                </a:pPr>
                <a:endParaRPr lang="en-US" dirty="0"/>
              </a:p>
            </p:txBody>
          </p:sp>
          <p:sp>
            <p:nvSpPr>
              <p:cNvPr id="46" name="Freeform 122"/>
              <p:cNvSpPr>
                <a:spLocks noEditPoints="1"/>
              </p:cNvSpPr>
              <p:nvPr/>
            </p:nvSpPr>
            <p:spPr bwMode="auto">
              <a:xfrm>
                <a:off x="7583488" y="1971675"/>
                <a:ext cx="1109663" cy="79375"/>
              </a:xfrm>
              <a:custGeom>
                <a:avLst/>
                <a:gdLst>
                  <a:gd name="T0" fmla="*/ 0 w 699"/>
                  <a:gd name="T1" fmla="*/ 0 h 50"/>
                  <a:gd name="T2" fmla="*/ 75 w 699"/>
                  <a:gd name="T3" fmla="*/ 0 h 50"/>
                  <a:gd name="T4" fmla="*/ 75 w 699"/>
                  <a:gd name="T5" fmla="*/ 50 h 50"/>
                  <a:gd name="T6" fmla="*/ 0 w 699"/>
                  <a:gd name="T7" fmla="*/ 50 h 50"/>
                  <a:gd name="T8" fmla="*/ 0 w 699"/>
                  <a:gd name="T9" fmla="*/ 0 h 50"/>
                  <a:gd name="T10" fmla="*/ 0 w 699"/>
                  <a:gd name="T11" fmla="*/ 0 h 50"/>
                  <a:gd name="T12" fmla="*/ 623 w 699"/>
                  <a:gd name="T13" fmla="*/ 0 h 50"/>
                  <a:gd name="T14" fmla="*/ 699 w 699"/>
                  <a:gd name="T15" fmla="*/ 0 h 50"/>
                  <a:gd name="T16" fmla="*/ 699 w 699"/>
                  <a:gd name="T17" fmla="*/ 50 h 50"/>
                  <a:gd name="T18" fmla="*/ 623 w 699"/>
                  <a:gd name="T19" fmla="*/ 50 h 50"/>
                  <a:gd name="T20" fmla="*/ 623 w 69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9" h="50">
                    <a:moveTo>
                      <a:pt x="0" y="0"/>
                    </a:moveTo>
                    <a:lnTo>
                      <a:pt x="75" y="0"/>
                    </a:lnTo>
                    <a:lnTo>
                      <a:pt x="75" y="50"/>
                    </a:lnTo>
                    <a:lnTo>
                      <a:pt x="0" y="50"/>
                    </a:lnTo>
                    <a:lnTo>
                      <a:pt x="0" y="0"/>
                    </a:lnTo>
                    <a:lnTo>
                      <a:pt x="0" y="0"/>
                    </a:lnTo>
                    <a:close/>
                    <a:moveTo>
                      <a:pt x="623" y="0"/>
                    </a:moveTo>
                    <a:lnTo>
                      <a:pt x="699" y="0"/>
                    </a:lnTo>
                    <a:lnTo>
                      <a:pt x="699" y="50"/>
                    </a:lnTo>
                    <a:lnTo>
                      <a:pt x="623" y="50"/>
                    </a:lnTo>
                    <a:lnTo>
                      <a:pt x="623" y="0"/>
                    </a:lnTo>
                    <a:close/>
                  </a:path>
                </a:pathLst>
              </a:custGeom>
              <a:grpFill/>
              <a:ln w="12700" cap="flat">
                <a:noFill/>
                <a:prstDash val="solid"/>
                <a:miter lim="800000"/>
                <a:headEnd/>
                <a:tailEnd/>
              </a:ln>
            </p:spPr>
            <p:txBody>
              <a:bodyPr lIns="34299" tIns="17149" rIns="34299" bIns="17149"/>
              <a:lstStyle/>
              <a:p>
                <a:pPr>
                  <a:defRPr/>
                </a:pPr>
                <a:endParaRPr lang="en-US" dirty="0"/>
              </a:p>
            </p:txBody>
          </p:sp>
          <p:sp>
            <p:nvSpPr>
              <p:cNvPr id="47" name="Rectangle 123"/>
              <p:cNvSpPr>
                <a:spLocks noChangeArrowheads="1"/>
              </p:cNvSpPr>
              <p:nvPr/>
            </p:nvSpPr>
            <p:spPr bwMode="auto">
              <a:xfrm>
                <a:off x="8096250" y="1416050"/>
                <a:ext cx="79375" cy="158750"/>
              </a:xfrm>
              <a:prstGeom prst="rect">
                <a:avLst/>
              </a:prstGeom>
              <a:grpFill/>
              <a:ln w="12700" cap="flat">
                <a:noFill/>
                <a:prstDash val="solid"/>
                <a:miter lim="800000"/>
                <a:headEnd/>
                <a:tailEnd/>
              </a:ln>
            </p:spPr>
            <p:txBody>
              <a:bodyPr lIns="34299" tIns="17149" rIns="34299" bIns="17149"/>
              <a:lstStyle/>
              <a:p>
                <a:pPr>
                  <a:defRPr/>
                </a:pPr>
                <a:endParaRPr lang="en-US" dirty="0"/>
              </a:p>
            </p:txBody>
          </p:sp>
        </p:grpSp>
      </p:grpSp>
      <p:sp>
        <p:nvSpPr>
          <p:cNvPr id="74" name="Rectangle 73"/>
          <p:cNvSpPr/>
          <p:nvPr/>
        </p:nvSpPr>
        <p:spPr>
          <a:xfrm>
            <a:off x="3063704" y="5067663"/>
            <a:ext cx="5667375" cy="254000"/>
          </a:xfrm>
          <a:prstGeom prst="rect">
            <a:avLst/>
          </a:prstGeom>
        </p:spPr>
        <p:txBody>
          <a:bodyPr>
            <a:spAutoFit/>
          </a:bodyPr>
          <a:lstStyle/>
          <a:p>
            <a:pPr algn="ctr">
              <a:defRPr/>
            </a:pPr>
            <a:r>
              <a:rPr lang="en-US" sz="1051" b="1" dirty="0"/>
              <a:t>          The framework situates existing and potential APMs into a series of categories. </a:t>
            </a:r>
          </a:p>
        </p:txBody>
      </p:sp>
      <p:grpSp>
        <p:nvGrpSpPr>
          <p:cNvPr id="32791" name="Group 51" descr="Graphic of Paper clip"/>
          <p:cNvGrpSpPr>
            <a:grpSpLocks/>
          </p:cNvGrpSpPr>
          <p:nvPr/>
        </p:nvGrpSpPr>
        <p:grpSpPr bwMode="auto">
          <a:xfrm>
            <a:off x="4989513" y="1195559"/>
            <a:ext cx="457200" cy="565150"/>
            <a:chOff x="4555938" y="3090908"/>
            <a:chExt cx="1475211" cy="1820023"/>
          </a:xfrm>
        </p:grpSpPr>
        <p:sp>
          <p:nvSpPr>
            <p:cNvPr id="11" name="Freeform 10"/>
            <p:cNvSpPr>
              <a:spLocks/>
            </p:cNvSpPr>
            <p:nvPr/>
          </p:nvSpPr>
          <p:spPr bwMode="auto">
            <a:xfrm>
              <a:off x="4555938" y="3090908"/>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2"/>
            </a:solidFill>
            <a:ln>
              <a:noFill/>
            </a:ln>
            <a:extLst/>
          </p:spPr>
          <p:txBody>
            <a:bodyPr lIns="25724" tIns="12862" rIns="25724" bIns="12862"/>
            <a:lstStyle/>
            <a:p>
              <a:pPr>
                <a:defRPr/>
              </a:pPr>
              <a:endParaRPr lang="en-US" sz="375" dirty="0">
                <a:latin typeface="+mj-lt"/>
              </a:endParaRPr>
            </a:p>
          </p:txBody>
        </p:sp>
        <p:grpSp>
          <p:nvGrpSpPr>
            <p:cNvPr id="14" name="Group 13"/>
            <p:cNvGrpSpPr/>
            <p:nvPr/>
          </p:nvGrpSpPr>
          <p:grpSpPr>
            <a:xfrm>
              <a:off x="4923148" y="3417798"/>
              <a:ext cx="730600" cy="730600"/>
              <a:chOff x="958849" y="1555750"/>
              <a:chExt cx="1879601" cy="1879601"/>
            </a:xfrm>
            <a:solidFill>
              <a:schemeClr val="bg1"/>
            </a:solidFill>
          </p:grpSpPr>
          <p:sp>
            <p:nvSpPr>
              <p:cNvPr id="15" name="Freeform 14"/>
              <p:cNvSpPr>
                <a:spLocks/>
              </p:cNvSpPr>
              <p:nvPr/>
            </p:nvSpPr>
            <p:spPr bwMode="auto">
              <a:xfrm>
                <a:off x="1617662" y="1555750"/>
                <a:ext cx="1220788" cy="1246188"/>
              </a:xfrm>
              <a:custGeom>
                <a:avLst/>
                <a:gdLst>
                  <a:gd name="T0" fmla="*/ 1482 w 1522"/>
                  <a:gd name="T1" fmla="*/ 342 h 1552"/>
                  <a:gd name="T2" fmla="*/ 1362 w 1522"/>
                  <a:gd name="T3" fmla="*/ 160 h 1552"/>
                  <a:gd name="T4" fmla="*/ 1180 w 1522"/>
                  <a:gd name="T5" fmla="*/ 40 h 1552"/>
                  <a:gd name="T6" fmla="*/ 973 w 1522"/>
                  <a:gd name="T7" fmla="*/ 0 h 1552"/>
                  <a:gd name="T8" fmla="*/ 767 w 1522"/>
                  <a:gd name="T9" fmla="*/ 40 h 1552"/>
                  <a:gd name="T10" fmla="*/ 585 w 1522"/>
                  <a:gd name="T11" fmla="*/ 160 h 1552"/>
                  <a:gd name="T12" fmla="*/ 131 w 1522"/>
                  <a:gd name="T13" fmla="*/ 615 h 1552"/>
                  <a:gd name="T14" fmla="*/ 19 w 1522"/>
                  <a:gd name="T15" fmla="*/ 777 h 1552"/>
                  <a:gd name="T16" fmla="*/ 183 w 1522"/>
                  <a:gd name="T17" fmla="*/ 753 h 1552"/>
                  <a:gd name="T18" fmla="*/ 352 w 1522"/>
                  <a:gd name="T19" fmla="*/ 778 h 1552"/>
                  <a:gd name="T20" fmla="*/ 777 w 1522"/>
                  <a:gd name="T21" fmla="*/ 353 h 1552"/>
                  <a:gd name="T22" fmla="*/ 1169 w 1522"/>
                  <a:gd name="T23" fmla="*/ 353 h 1552"/>
                  <a:gd name="T24" fmla="*/ 1169 w 1522"/>
                  <a:gd name="T25" fmla="*/ 745 h 1552"/>
                  <a:gd name="T26" fmla="*/ 715 w 1522"/>
                  <a:gd name="T27" fmla="*/ 1199 h 1552"/>
                  <a:gd name="T28" fmla="*/ 323 w 1522"/>
                  <a:gd name="T29" fmla="*/ 1199 h 1552"/>
                  <a:gd name="T30" fmla="*/ 323 w 1522"/>
                  <a:gd name="T31" fmla="*/ 1199 h 1552"/>
                  <a:gd name="T32" fmla="*/ 264 w 1522"/>
                  <a:gd name="T33" fmla="*/ 1113 h 1552"/>
                  <a:gd name="T34" fmla="*/ 13 w 1522"/>
                  <a:gd name="T35" fmla="*/ 1169 h 1552"/>
                  <a:gd name="T36" fmla="*/ 0 w 1522"/>
                  <a:gd name="T37" fmla="*/ 1182 h 1552"/>
                  <a:gd name="T38" fmla="*/ 10 w 1522"/>
                  <a:gd name="T39" fmla="*/ 1210 h 1552"/>
                  <a:gd name="T40" fmla="*/ 131 w 1522"/>
                  <a:gd name="T41" fmla="*/ 1391 h 1552"/>
                  <a:gd name="T42" fmla="*/ 312 w 1522"/>
                  <a:gd name="T43" fmla="*/ 1512 h 1552"/>
                  <a:gd name="T44" fmla="*/ 519 w 1522"/>
                  <a:gd name="T45" fmla="*/ 1552 h 1552"/>
                  <a:gd name="T46" fmla="*/ 726 w 1522"/>
                  <a:gd name="T47" fmla="*/ 1512 h 1552"/>
                  <a:gd name="T48" fmla="*/ 907 w 1522"/>
                  <a:gd name="T49" fmla="*/ 1391 h 1552"/>
                  <a:gd name="T50" fmla="*/ 1362 w 1522"/>
                  <a:gd name="T51" fmla="*/ 937 h 1552"/>
                  <a:gd name="T52" fmla="*/ 1482 w 1522"/>
                  <a:gd name="T53" fmla="*/ 755 h 1552"/>
                  <a:gd name="T54" fmla="*/ 1522 w 1522"/>
                  <a:gd name="T55" fmla="*/ 549 h 1552"/>
                  <a:gd name="T56" fmla="*/ 1482 w 1522"/>
                  <a:gd name="T57" fmla="*/ 342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2" h="1552">
                    <a:moveTo>
                      <a:pt x="1482" y="342"/>
                    </a:moveTo>
                    <a:cubicBezTo>
                      <a:pt x="1455" y="274"/>
                      <a:pt x="1414" y="213"/>
                      <a:pt x="1362" y="160"/>
                    </a:cubicBezTo>
                    <a:cubicBezTo>
                      <a:pt x="1309" y="108"/>
                      <a:pt x="1248" y="67"/>
                      <a:pt x="1180" y="40"/>
                    </a:cubicBezTo>
                    <a:cubicBezTo>
                      <a:pt x="1114" y="13"/>
                      <a:pt x="1045" y="0"/>
                      <a:pt x="973" y="0"/>
                    </a:cubicBezTo>
                    <a:cubicBezTo>
                      <a:pt x="902" y="0"/>
                      <a:pt x="833" y="13"/>
                      <a:pt x="767" y="40"/>
                    </a:cubicBezTo>
                    <a:cubicBezTo>
                      <a:pt x="699" y="67"/>
                      <a:pt x="638" y="108"/>
                      <a:pt x="585" y="160"/>
                    </a:cubicBezTo>
                    <a:cubicBezTo>
                      <a:pt x="131" y="615"/>
                      <a:pt x="131" y="615"/>
                      <a:pt x="131" y="615"/>
                    </a:cubicBezTo>
                    <a:cubicBezTo>
                      <a:pt x="84" y="662"/>
                      <a:pt x="46" y="716"/>
                      <a:pt x="19" y="777"/>
                    </a:cubicBezTo>
                    <a:cubicBezTo>
                      <a:pt x="72" y="761"/>
                      <a:pt x="127" y="753"/>
                      <a:pt x="183" y="753"/>
                    </a:cubicBezTo>
                    <a:cubicBezTo>
                      <a:pt x="241" y="753"/>
                      <a:pt x="297" y="762"/>
                      <a:pt x="352" y="778"/>
                    </a:cubicBezTo>
                    <a:cubicBezTo>
                      <a:pt x="777" y="353"/>
                      <a:pt x="777" y="353"/>
                      <a:pt x="777" y="353"/>
                    </a:cubicBezTo>
                    <a:cubicBezTo>
                      <a:pt x="886" y="244"/>
                      <a:pt x="1061" y="244"/>
                      <a:pt x="1169" y="353"/>
                    </a:cubicBezTo>
                    <a:cubicBezTo>
                      <a:pt x="1278" y="461"/>
                      <a:pt x="1278" y="636"/>
                      <a:pt x="1169" y="745"/>
                    </a:cubicBezTo>
                    <a:cubicBezTo>
                      <a:pt x="715" y="1199"/>
                      <a:pt x="715" y="1199"/>
                      <a:pt x="715" y="1199"/>
                    </a:cubicBezTo>
                    <a:cubicBezTo>
                      <a:pt x="607" y="1307"/>
                      <a:pt x="431" y="1307"/>
                      <a:pt x="323" y="1199"/>
                    </a:cubicBezTo>
                    <a:cubicBezTo>
                      <a:pt x="323" y="1199"/>
                      <a:pt x="323" y="1199"/>
                      <a:pt x="323" y="1199"/>
                    </a:cubicBezTo>
                    <a:cubicBezTo>
                      <a:pt x="297" y="1173"/>
                      <a:pt x="278" y="1144"/>
                      <a:pt x="264" y="1113"/>
                    </a:cubicBezTo>
                    <a:cubicBezTo>
                      <a:pt x="179" y="1082"/>
                      <a:pt x="81" y="1101"/>
                      <a:pt x="13" y="1169"/>
                    </a:cubicBezTo>
                    <a:cubicBezTo>
                      <a:pt x="0" y="1182"/>
                      <a:pt x="0" y="1182"/>
                      <a:pt x="0" y="1182"/>
                    </a:cubicBezTo>
                    <a:cubicBezTo>
                      <a:pt x="3" y="1191"/>
                      <a:pt x="6" y="1200"/>
                      <a:pt x="10" y="1210"/>
                    </a:cubicBezTo>
                    <a:cubicBezTo>
                      <a:pt x="38" y="1278"/>
                      <a:pt x="78" y="1339"/>
                      <a:pt x="131" y="1391"/>
                    </a:cubicBezTo>
                    <a:cubicBezTo>
                      <a:pt x="183" y="1444"/>
                      <a:pt x="244" y="1484"/>
                      <a:pt x="312" y="1512"/>
                    </a:cubicBezTo>
                    <a:cubicBezTo>
                      <a:pt x="378" y="1539"/>
                      <a:pt x="448" y="1552"/>
                      <a:pt x="519" y="1552"/>
                    </a:cubicBezTo>
                    <a:cubicBezTo>
                      <a:pt x="590" y="1552"/>
                      <a:pt x="660" y="1539"/>
                      <a:pt x="726" y="1512"/>
                    </a:cubicBezTo>
                    <a:cubicBezTo>
                      <a:pt x="794" y="1484"/>
                      <a:pt x="855" y="1444"/>
                      <a:pt x="907" y="1391"/>
                    </a:cubicBezTo>
                    <a:cubicBezTo>
                      <a:pt x="1362" y="937"/>
                      <a:pt x="1362" y="937"/>
                      <a:pt x="1362" y="937"/>
                    </a:cubicBezTo>
                    <a:cubicBezTo>
                      <a:pt x="1414" y="884"/>
                      <a:pt x="1455" y="823"/>
                      <a:pt x="1482" y="755"/>
                    </a:cubicBezTo>
                    <a:cubicBezTo>
                      <a:pt x="1509" y="689"/>
                      <a:pt x="1522" y="620"/>
                      <a:pt x="1522" y="549"/>
                    </a:cubicBezTo>
                    <a:cubicBezTo>
                      <a:pt x="1522" y="477"/>
                      <a:pt x="1509" y="408"/>
                      <a:pt x="1482"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sp>
            <p:nvSpPr>
              <p:cNvPr id="16" name="Freeform 15"/>
              <p:cNvSpPr>
                <a:spLocks/>
              </p:cNvSpPr>
              <p:nvPr/>
            </p:nvSpPr>
            <p:spPr bwMode="auto">
              <a:xfrm>
                <a:off x="958849" y="2190751"/>
                <a:ext cx="1220788" cy="1244600"/>
              </a:xfrm>
              <a:custGeom>
                <a:avLst/>
                <a:gdLst>
                  <a:gd name="T0" fmla="*/ 1170 w 1522"/>
                  <a:gd name="T1" fmla="*/ 774 h 1552"/>
                  <a:gd name="T2" fmla="*/ 745 w 1522"/>
                  <a:gd name="T3" fmla="*/ 1199 h 1552"/>
                  <a:gd name="T4" fmla="*/ 353 w 1522"/>
                  <a:gd name="T5" fmla="*/ 1199 h 1552"/>
                  <a:gd name="T6" fmla="*/ 353 w 1522"/>
                  <a:gd name="T7" fmla="*/ 1199 h 1552"/>
                  <a:gd name="T8" fmla="*/ 353 w 1522"/>
                  <a:gd name="T9" fmla="*/ 807 h 1552"/>
                  <a:gd name="T10" fmla="*/ 807 w 1522"/>
                  <a:gd name="T11" fmla="*/ 353 h 1552"/>
                  <a:gd name="T12" fmla="*/ 1199 w 1522"/>
                  <a:gd name="T13" fmla="*/ 353 h 1552"/>
                  <a:gd name="T14" fmla="*/ 1258 w 1522"/>
                  <a:gd name="T15" fmla="*/ 439 h 1552"/>
                  <a:gd name="T16" fmla="*/ 1509 w 1522"/>
                  <a:gd name="T17" fmla="*/ 383 h 1552"/>
                  <a:gd name="T18" fmla="*/ 1522 w 1522"/>
                  <a:gd name="T19" fmla="*/ 370 h 1552"/>
                  <a:gd name="T20" fmla="*/ 1512 w 1522"/>
                  <a:gd name="T21" fmla="*/ 342 h 1552"/>
                  <a:gd name="T22" fmla="*/ 1391 w 1522"/>
                  <a:gd name="T23" fmla="*/ 161 h 1552"/>
                  <a:gd name="T24" fmla="*/ 1210 w 1522"/>
                  <a:gd name="T25" fmla="*/ 40 h 1552"/>
                  <a:gd name="T26" fmla="*/ 1003 w 1522"/>
                  <a:gd name="T27" fmla="*/ 0 h 1552"/>
                  <a:gd name="T28" fmla="*/ 796 w 1522"/>
                  <a:gd name="T29" fmla="*/ 40 h 1552"/>
                  <a:gd name="T30" fmla="*/ 615 w 1522"/>
                  <a:gd name="T31" fmla="*/ 161 h 1552"/>
                  <a:gd name="T32" fmla="*/ 160 w 1522"/>
                  <a:gd name="T33" fmla="*/ 615 h 1552"/>
                  <a:gd name="T34" fmla="*/ 40 w 1522"/>
                  <a:gd name="T35" fmla="*/ 797 h 1552"/>
                  <a:gd name="T36" fmla="*/ 0 w 1522"/>
                  <a:gd name="T37" fmla="*/ 1003 h 1552"/>
                  <a:gd name="T38" fmla="*/ 40 w 1522"/>
                  <a:gd name="T39" fmla="*/ 1210 h 1552"/>
                  <a:gd name="T40" fmla="*/ 160 w 1522"/>
                  <a:gd name="T41" fmla="*/ 1392 h 1552"/>
                  <a:gd name="T42" fmla="*/ 342 w 1522"/>
                  <a:gd name="T43" fmla="*/ 1512 h 1552"/>
                  <a:gd name="T44" fmla="*/ 549 w 1522"/>
                  <a:gd name="T45" fmla="*/ 1552 h 1552"/>
                  <a:gd name="T46" fmla="*/ 755 w 1522"/>
                  <a:gd name="T47" fmla="*/ 1512 h 1552"/>
                  <a:gd name="T48" fmla="*/ 937 w 1522"/>
                  <a:gd name="T49" fmla="*/ 1392 h 1552"/>
                  <a:gd name="T50" fmla="*/ 1391 w 1522"/>
                  <a:gd name="T51" fmla="*/ 937 h 1552"/>
                  <a:gd name="T52" fmla="*/ 1503 w 1522"/>
                  <a:gd name="T53" fmla="*/ 775 h 1552"/>
                  <a:gd name="T54" fmla="*/ 1339 w 1522"/>
                  <a:gd name="T55" fmla="*/ 799 h 1552"/>
                  <a:gd name="T56" fmla="*/ 1170 w 1522"/>
                  <a:gd name="T57" fmla="*/ 77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2" h="1552">
                    <a:moveTo>
                      <a:pt x="1170" y="774"/>
                    </a:moveTo>
                    <a:cubicBezTo>
                      <a:pt x="745" y="1199"/>
                      <a:pt x="745" y="1199"/>
                      <a:pt x="745" y="1199"/>
                    </a:cubicBezTo>
                    <a:cubicBezTo>
                      <a:pt x="636" y="1308"/>
                      <a:pt x="461" y="1308"/>
                      <a:pt x="353" y="1199"/>
                    </a:cubicBezTo>
                    <a:cubicBezTo>
                      <a:pt x="353" y="1199"/>
                      <a:pt x="353" y="1199"/>
                      <a:pt x="353" y="1199"/>
                    </a:cubicBezTo>
                    <a:cubicBezTo>
                      <a:pt x="244" y="1091"/>
                      <a:pt x="244" y="916"/>
                      <a:pt x="353" y="807"/>
                    </a:cubicBezTo>
                    <a:cubicBezTo>
                      <a:pt x="807" y="353"/>
                      <a:pt x="807" y="353"/>
                      <a:pt x="807" y="353"/>
                    </a:cubicBezTo>
                    <a:cubicBezTo>
                      <a:pt x="915" y="245"/>
                      <a:pt x="1091" y="245"/>
                      <a:pt x="1199" y="353"/>
                    </a:cubicBezTo>
                    <a:cubicBezTo>
                      <a:pt x="1225" y="379"/>
                      <a:pt x="1244" y="408"/>
                      <a:pt x="1258" y="439"/>
                    </a:cubicBezTo>
                    <a:cubicBezTo>
                      <a:pt x="1343" y="470"/>
                      <a:pt x="1441" y="451"/>
                      <a:pt x="1509" y="383"/>
                    </a:cubicBezTo>
                    <a:cubicBezTo>
                      <a:pt x="1522" y="370"/>
                      <a:pt x="1522" y="370"/>
                      <a:pt x="1522" y="370"/>
                    </a:cubicBezTo>
                    <a:cubicBezTo>
                      <a:pt x="1519" y="361"/>
                      <a:pt x="1516" y="352"/>
                      <a:pt x="1512" y="342"/>
                    </a:cubicBezTo>
                    <a:cubicBezTo>
                      <a:pt x="1484" y="274"/>
                      <a:pt x="1444" y="213"/>
                      <a:pt x="1391" y="161"/>
                    </a:cubicBezTo>
                    <a:cubicBezTo>
                      <a:pt x="1339" y="108"/>
                      <a:pt x="1278" y="68"/>
                      <a:pt x="1210" y="40"/>
                    </a:cubicBezTo>
                    <a:cubicBezTo>
                      <a:pt x="1144" y="13"/>
                      <a:pt x="1074" y="0"/>
                      <a:pt x="1003" y="0"/>
                    </a:cubicBezTo>
                    <a:cubicBezTo>
                      <a:pt x="932" y="0"/>
                      <a:pt x="862" y="13"/>
                      <a:pt x="796" y="40"/>
                    </a:cubicBezTo>
                    <a:cubicBezTo>
                      <a:pt x="728" y="68"/>
                      <a:pt x="667" y="108"/>
                      <a:pt x="615" y="161"/>
                    </a:cubicBezTo>
                    <a:cubicBezTo>
                      <a:pt x="160" y="615"/>
                      <a:pt x="160" y="615"/>
                      <a:pt x="160" y="615"/>
                    </a:cubicBezTo>
                    <a:cubicBezTo>
                      <a:pt x="108" y="668"/>
                      <a:pt x="67" y="729"/>
                      <a:pt x="40" y="797"/>
                    </a:cubicBezTo>
                    <a:cubicBezTo>
                      <a:pt x="13" y="863"/>
                      <a:pt x="0" y="932"/>
                      <a:pt x="0" y="1003"/>
                    </a:cubicBezTo>
                    <a:cubicBezTo>
                      <a:pt x="0" y="1075"/>
                      <a:pt x="13" y="1144"/>
                      <a:pt x="40" y="1210"/>
                    </a:cubicBezTo>
                    <a:cubicBezTo>
                      <a:pt x="67" y="1278"/>
                      <a:pt x="108" y="1339"/>
                      <a:pt x="160" y="1392"/>
                    </a:cubicBezTo>
                    <a:cubicBezTo>
                      <a:pt x="213" y="1444"/>
                      <a:pt x="274" y="1485"/>
                      <a:pt x="342" y="1512"/>
                    </a:cubicBezTo>
                    <a:cubicBezTo>
                      <a:pt x="408" y="1539"/>
                      <a:pt x="477" y="1552"/>
                      <a:pt x="549" y="1552"/>
                    </a:cubicBezTo>
                    <a:cubicBezTo>
                      <a:pt x="620" y="1552"/>
                      <a:pt x="689" y="1539"/>
                      <a:pt x="755" y="1512"/>
                    </a:cubicBezTo>
                    <a:cubicBezTo>
                      <a:pt x="823" y="1485"/>
                      <a:pt x="884" y="1444"/>
                      <a:pt x="937" y="1392"/>
                    </a:cubicBezTo>
                    <a:cubicBezTo>
                      <a:pt x="1391" y="937"/>
                      <a:pt x="1391" y="937"/>
                      <a:pt x="1391" y="937"/>
                    </a:cubicBezTo>
                    <a:cubicBezTo>
                      <a:pt x="1438" y="890"/>
                      <a:pt x="1476" y="836"/>
                      <a:pt x="1503" y="775"/>
                    </a:cubicBezTo>
                    <a:cubicBezTo>
                      <a:pt x="1450" y="791"/>
                      <a:pt x="1395" y="799"/>
                      <a:pt x="1339" y="799"/>
                    </a:cubicBezTo>
                    <a:cubicBezTo>
                      <a:pt x="1281" y="799"/>
                      <a:pt x="1225" y="790"/>
                      <a:pt x="1170" y="7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4299" tIns="17149" rIns="34299" bIns="17149"/>
              <a:lstStyle/>
              <a:p>
                <a:pPr>
                  <a:defRPr/>
                </a:pPr>
                <a:endParaRPr lang="en-US" dirty="0"/>
              </a:p>
            </p:txBody>
          </p:sp>
        </p:grpSp>
      </p:grpSp>
      <p:grpSp>
        <p:nvGrpSpPr>
          <p:cNvPr id="32792" name="Group 52" descr="Graphic of Dollar sign "/>
          <p:cNvGrpSpPr>
            <a:grpSpLocks/>
          </p:cNvGrpSpPr>
          <p:nvPr/>
        </p:nvGrpSpPr>
        <p:grpSpPr bwMode="auto">
          <a:xfrm>
            <a:off x="3511475" y="1271461"/>
            <a:ext cx="458787" cy="565150"/>
            <a:chOff x="1957978" y="3090907"/>
            <a:chExt cx="1475211" cy="1820023"/>
          </a:xfrm>
        </p:grpSpPr>
        <p:sp>
          <p:nvSpPr>
            <p:cNvPr id="9" name="Freeform 8"/>
            <p:cNvSpPr>
              <a:spLocks/>
            </p:cNvSpPr>
            <p:nvPr/>
          </p:nvSpPr>
          <p:spPr bwMode="auto">
            <a:xfrm>
              <a:off x="1957978" y="3090907"/>
              <a:ext cx="1475211" cy="1820023"/>
            </a:xfrm>
            <a:custGeom>
              <a:avLst/>
              <a:gdLst>
                <a:gd name="T0" fmla="*/ 382 w 765"/>
                <a:gd name="T1" fmla="*/ 0 h 944"/>
                <a:gd name="T2" fmla="*/ 765 w 765"/>
                <a:gd name="T3" fmla="*/ 382 h 944"/>
                <a:gd name="T4" fmla="*/ 496 w 765"/>
                <a:gd name="T5" fmla="*/ 748 h 944"/>
                <a:gd name="T6" fmla="*/ 382 w 765"/>
                <a:gd name="T7" fmla="*/ 944 h 944"/>
                <a:gd name="T8" fmla="*/ 269 w 765"/>
                <a:gd name="T9" fmla="*/ 748 h 944"/>
                <a:gd name="T10" fmla="*/ 0 w 765"/>
                <a:gd name="T11" fmla="*/ 382 h 944"/>
                <a:gd name="T12" fmla="*/ 382 w 765"/>
                <a:gd name="T13" fmla="*/ 0 h 944"/>
              </a:gdLst>
              <a:ahLst/>
              <a:cxnLst>
                <a:cxn ang="0">
                  <a:pos x="T0" y="T1"/>
                </a:cxn>
                <a:cxn ang="0">
                  <a:pos x="T2" y="T3"/>
                </a:cxn>
                <a:cxn ang="0">
                  <a:pos x="T4" y="T5"/>
                </a:cxn>
                <a:cxn ang="0">
                  <a:pos x="T6" y="T7"/>
                </a:cxn>
                <a:cxn ang="0">
                  <a:pos x="T8" y="T9"/>
                </a:cxn>
                <a:cxn ang="0">
                  <a:pos x="T10" y="T11"/>
                </a:cxn>
                <a:cxn ang="0">
                  <a:pos x="T12" y="T13"/>
                </a:cxn>
              </a:cxnLst>
              <a:rect l="0" t="0" r="r" b="b"/>
              <a:pathLst>
                <a:path w="765" h="944">
                  <a:moveTo>
                    <a:pt x="382" y="0"/>
                  </a:moveTo>
                  <a:cubicBezTo>
                    <a:pt x="593" y="0"/>
                    <a:pt x="765" y="171"/>
                    <a:pt x="765" y="382"/>
                  </a:cubicBezTo>
                  <a:cubicBezTo>
                    <a:pt x="765" y="554"/>
                    <a:pt x="651" y="699"/>
                    <a:pt x="496" y="748"/>
                  </a:cubicBezTo>
                  <a:cubicBezTo>
                    <a:pt x="382" y="944"/>
                    <a:pt x="382" y="944"/>
                    <a:pt x="382" y="944"/>
                  </a:cubicBezTo>
                  <a:cubicBezTo>
                    <a:pt x="269" y="748"/>
                    <a:pt x="269" y="748"/>
                    <a:pt x="269" y="748"/>
                  </a:cubicBezTo>
                  <a:cubicBezTo>
                    <a:pt x="114" y="699"/>
                    <a:pt x="0" y="554"/>
                    <a:pt x="0" y="382"/>
                  </a:cubicBezTo>
                  <a:cubicBezTo>
                    <a:pt x="0" y="171"/>
                    <a:pt x="171" y="0"/>
                    <a:pt x="382" y="0"/>
                  </a:cubicBezTo>
                  <a:close/>
                </a:path>
              </a:pathLst>
            </a:custGeom>
            <a:solidFill>
              <a:schemeClr val="accent1"/>
            </a:solidFill>
            <a:ln>
              <a:noFill/>
            </a:ln>
            <a:extLst/>
          </p:spPr>
          <p:txBody>
            <a:bodyPr lIns="25724" tIns="12862" rIns="25724" bIns="12862"/>
            <a:lstStyle/>
            <a:p>
              <a:pPr>
                <a:defRPr/>
              </a:pPr>
              <a:endParaRPr lang="en-US" sz="375" dirty="0">
                <a:latin typeface="+mj-lt"/>
              </a:endParaRPr>
            </a:p>
          </p:txBody>
        </p:sp>
        <p:sp>
          <p:nvSpPr>
            <p:cNvPr id="10" name="Freeform 9"/>
            <p:cNvSpPr/>
            <p:nvPr/>
          </p:nvSpPr>
          <p:spPr>
            <a:xfrm>
              <a:off x="2488850" y="3402766"/>
              <a:ext cx="413466" cy="787313"/>
            </a:xfrm>
            <a:custGeom>
              <a:avLst/>
              <a:gdLst/>
              <a:ahLst/>
              <a:cxnLst/>
              <a:rect l="l" t="t" r="r" b="b"/>
              <a:pathLst>
                <a:path w="197388" h="380377">
                  <a:moveTo>
                    <a:pt x="89995" y="0"/>
                  </a:moveTo>
                  <a:lnTo>
                    <a:pt x="121993" y="0"/>
                  </a:lnTo>
                  <a:lnTo>
                    <a:pt x="121993" y="43397"/>
                  </a:lnTo>
                  <a:cubicBezTo>
                    <a:pt x="133459" y="44997"/>
                    <a:pt x="143858" y="48263"/>
                    <a:pt x="153191" y="53196"/>
                  </a:cubicBezTo>
                  <a:cubicBezTo>
                    <a:pt x="162523" y="58129"/>
                    <a:pt x="170456" y="64529"/>
                    <a:pt x="176989" y="72395"/>
                  </a:cubicBezTo>
                  <a:cubicBezTo>
                    <a:pt x="183522" y="80261"/>
                    <a:pt x="188555" y="89561"/>
                    <a:pt x="192088" y="100294"/>
                  </a:cubicBezTo>
                  <a:cubicBezTo>
                    <a:pt x="195621" y="111026"/>
                    <a:pt x="197388" y="123059"/>
                    <a:pt x="197388" y="136391"/>
                  </a:cubicBezTo>
                  <a:lnTo>
                    <a:pt x="139591" y="136391"/>
                  </a:lnTo>
                  <a:cubicBezTo>
                    <a:pt x="139591" y="120392"/>
                    <a:pt x="136292" y="108426"/>
                    <a:pt x="129692" y="100494"/>
                  </a:cubicBezTo>
                  <a:cubicBezTo>
                    <a:pt x="123092" y="92561"/>
                    <a:pt x="114260" y="88594"/>
                    <a:pt x="103194" y="88594"/>
                  </a:cubicBezTo>
                  <a:cubicBezTo>
                    <a:pt x="97194" y="88594"/>
                    <a:pt x="92028" y="89494"/>
                    <a:pt x="87695" y="91294"/>
                  </a:cubicBezTo>
                  <a:cubicBezTo>
                    <a:pt x="83362" y="93094"/>
                    <a:pt x="79795" y="95561"/>
                    <a:pt x="76995" y="98694"/>
                  </a:cubicBezTo>
                  <a:cubicBezTo>
                    <a:pt x="74195" y="101827"/>
                    <a:pt x="72129" y="105527"/>
                    <a:pt x="70796" y="109793"/>
                  </a:cubicBezTo>
                  <a:cubicBezTo>
                    <a:pt x="69462" y="114059"/>
                    <a:pt x="68796" y="118659"/>
                    <a:pt x="68796" y="123592"/>
                  </a:cubicBezTo>
                  <a:cubicBezTo>
                    <a:pt x="68796" y="128525"/>
                    <a:pt x="69462" y="132992"/>
                    <a:pt x="70796" y="136991"/>
                  </a:cubicBezTo>
                  <a:cubicBezTo>
                    <a:pt x="72129" y="140991"/>
                    <a:pt x="74429" y="144691"/>
                    <a:pt x="77695" y="148091"/>
                  </a:cubicBezTo>
                  <a:cubicBezTo>
                    <a:pt x="80962" y="151490"/>
                    <a:pt x="85295" y="154690"/>
                    <a:pt x="90694" y="157690"/>
                  </a:cubicBezTo>
                  <a:cubicBezTo>
                    <a:pt x="96094" y="160690"/>
                    <a:pt x="102794" y="163790"/>
                    <a:pt x="110793" y="166990"/>
                  </a:cubicBezTo>
                  <a:cubicBezTo>
                    <a:pt x="123726" y="172189"/>
                    <a:pt x="135492" y="177522"/>
                    <a:pt x="146091" y="182989"/>
                  </a:cubicBezTo>
                  <a:cubicBezTo>
                    <a:pt x="156690" y="188455"/>
                    <a:pt x="165790" y="194754"/>
                    <a:pt x="173389" y="201887"/>
                  </a:cubicBezTo>
                  <a:cubicBezTo>
                    <a:pt x="180989" y="209020"/>
                    <a:pt x="186889" y="217320"/>
                    <a:pt x="191088" y="226786"/>
                  </a:cubicBezTo>
                  <a:cubicBezTo>
                    <a:pt x="195288" y="236252"/>
                    <a:pt x="197388" y="247451"/>
                    <a:pt x="197388" y="260384"/>
                  </a:cubicBezTo>
                  <a:cubicBezTo>
                    <a:pt x="197388" y="272116"/>
                    <a:pt x="195488" y="282649"/>
                    <a:pt x="191688" y="291982"/>
                  </a:cubicBezTo>
                  <a:cubicBezTo>
                    <a:pt x="187889" y="301315"/>
                    <a:pt x="182522" y="309381"/>
                    <a:pt x="175589" y="316180"/>
                  </a:cubicBezTo>
                  <a:cubicBezTo>
                    <a:pt x="168656" y="322980"/>
                    <a:pt x="160290" y="328446"/>
                    <a:pt x="150491" y="332579"/>
                  </a:cubicBezTo>
                  <a:cubicBezTo>
                    <a:pt x="140691" y="336713"/>
                    <a:pt x="129792" y="339379"/>
                    <a:pt x="117793" y="340579"/>
                  </a:cubicBezTo>
                  <a:lnTo>
                    <a:pt x="117793" y="380377"/>
                  </a:lnTo>
                  <a:lnTo>
                    <a:pt x="85995" y="380377"/>
                  </a:lnTo>
                  <a:lnTo>
                    <a:pt x="85995" y="340779"/>
                  </a:lnTo>
                  <a:cubicBezTo>
                    <a:pt x="74929" y="339579"/>
                    <a:pt x="64229" y="336979"/>
                    <a:pt x="53897" y="332979"/>
                  </a:cubicBezTo>
                  <a:cubicBezTo>
                    <a:pt x="43564" y="328980"/>
                    <a:pt x="34398" y="323213"/>
                    <a:pt x="26398" y="315680"/>
                  </a:cubicBezTo>
                  <a:cubicBezTo>
                    <a:pt x="18399" y="308148"/>
                    <a:pt x="11999" y="298648"/>
                    <a:pt x="7200" y="287182"/>
                  </a:cubicBezTo>
                  <a:cubicBezTo>
                    <a:pt x="2400" y="275716"/>
                    <a:pt x="0" y="261984"/>
                    <a:pt x="0" y="245985"/>
                  </a:cubicBezTo>
                  <a:lnTo>
                    <a:pt x="57796" y="245985"/>
                  </a:lnTo>
                  <a:cubicBezTo>
                    <a:pt x="57796" y="255451"/>
                    <a:pt x="59030" y="263350"/>
                    <a:pt x="61496" y="269683"/>
                  </a:cubicBezTo>
                  <a:cubicBezTo>
                    <a:pt x="63963" y="276016"/>
                    <a:pt x="67263" y="281083"/>
                    <a:pt x="71396" y="284882"/>
                  </a:cubicBezTo>
                  <a:cubicBezTo>
                    <a:pt x="75529" y="288682"/>
                    <a:pt x="80228" y="291349"/>
                    <a:pt x="85495" y="292882"/>
                  </a:cubicBezTo>
                  <a:cubicBezTo>
                    <a:pt x="90761" y="294415"/>
                    <a:pt x="96127" y="295182"/>
                    <a:pt x="101594" y="295182"/>
                  </a:cubicBezTo>
                  <a:cubicBezTo>
                    <a:pt x="107860" y="295182"/>
                    <a:pt x="113360" y="294315"/>
                    <a:pt x="118093" y="292582"/>
                  </a:cubicBezTo>
                  <a:cubicBezTo>
                    <a:pt x="122826" y="290849"/>
                    <a:pt x="126792" y="288449"/>
                    <a:pt x="129992" y="285382"/>
                  </a:cubicBezTo>
                  <a:cubicBezTo>
                    <a:pt x="133192" y="282316"/>
                    <a:pt x="135592" y="278683"/>
                    <a:pt x="137192" y="274483"/>
                  </a:cubicBezTo>
                  <a:cubicBezTo>
                    <a:pt x="138792" y="270283"/>
                    <a:pt x="139591" y="265717"/>
                    <a:pt x="139591" y="260784"/>
                  </a:cubicBezTo>
                  <a:cubicBezTo>
                    <a:pt x="139591" y="255184"/>
                    <a:pt x="138858" y="250251"/>
                    <a:pt x="137392" y="245985"/>
                  </a:cubicBezTo>
                  <a:cubicBezTo>
                    <a:pt x="135925" y="241718"/>
                    <a:pt x="133525" y="237852"/>
                    <a:pt x="130192" y="234385"/>
                  </a:cubicBezTo>
                  <a:cubicBezTo>
                    <a:pt x="126859" y="230919"/>
                    <a:pt x="122559" y="227719"/>
                    <a:pt x="117293" y="224786"/>
                  </a:cubicBezTo>
                  <a:cubicBezTo>
                    <a:pt x="112027" y="221853"/>
                    <a:pt x="105594" y="218986"/>
                    <a:pt x="97994" y="216187"/>
                  </a:cubicBezTo>
                  <a:cubicBezTo>
                    <a:pt x="84928" y="211254"/>
                    <a:pt x="73062" y="206087"/>
                    <a:pt x="62396" y="200687"/>
                  </a:cubicBezTo>
                  <a:cubicBezTo>
                    <a:pt x="51730" y="195288"/>
                    <a:pt x="42597" y="189055"/>
                    <a:pt x="34998" y="181989"/>
                  </a:cubicBezTo>
                  <a:cubicBezTo>
                    <a:pt x="27398" y="174922"/>
                    <a:pt x="21499" y="166656"/>
                    <a:pt x="17299" y="157190"/>
                  </a:cubicBezTo>
                  <a:cubicBezTo>
                    <a:pt x="13099" y="147724"/>
                    <a:pt x="10999" y="136458"/>
                    <a:pt x="10999" y="123392"/>
                  </a:cubicBezTo>
                  <a:cubicBezTo>
                    <a:pt x="10999" y="112060"/>
                    <a:pt x="12866" y="101727"/>
                    <a:pt x="16599" y="92394"/>
                  </a:cubicBezTo>
                  <a:cubicBezTo>
                    <a:pt x="20332" y="83061"/>
                    <a:pt x="25665" y="74928"/>
                    <a:pt x="32598" y="67996"/>
                  </a:cubicBezTo>
                  <a:cubicBezTo>
                    <a:pt x="39531" y="61063"/>
                    <a:pt x="47830" y="55430"/>
                    <a:pt x="57497" y="51097"/>
                  </a:cubicBezTo>
                  <a:cubicBezTo>
                    <a:pt x="67163" y="46764"/>
                    <a:pt x="77995" y="43997"/>
                    <a:pt x="89995" y="42797"/>
                  </a:cubicBezTo>
                  <a:lnTo>
                    <a:pt x="8999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6" name="Text Placeholder 55"/>
          <p:cNvSpPr>
            <a:spLocks noGrp="1"/>
          </p:cNvSpPr>
          <p:nvPr>
            <p:ph type="body" sz="quarter" idx="11"/>
          </p:nvPr>
        </p:nvSpPr>
        <p:spPr>
          <a:xfrm>
            <a:off x="450851" y="1541634"/>
            <a:ext cx="2555875" cy="3402013"/>
          </a:xfrm>
        </p:spPr>
        <p:txBody>
          <a:bodyPr>
            <a:normAutofit/>
          </a:bodyPr>
          <a:lstStyle/>
          <a:p>
            <a:pPr marL="0" lvl="1" indent="0">
              <a:buFont typeface="Arial" panose="020B0604020202020204" pitchFamily="34" charset="0"/>
              <a:buNone/>
              <a:defRPr/>
            </a:pPr>
            <a:r>
              <a:rPr i="1" dirty="0">
                <a:latin typeface="+mn-lt"/>
              </a:rPr>
              <a:t>The </a:t>
            </a:r>
            <a:r>
              <a:rPr i="1" dirty="0">
                <a:latin typeface="+mn-lt"/>
                <a:hlinkClick r:id="rId3"/>
              </a:rPr>
              <a:t>Framework</a:t>
            </a:r>
            <a:r>
              <a:rPr i="1" dirty="0">
                <a:latin typeface="+mn-lt"/>
              </a:rPr>
              <a:t> is a critical first step toward the goal of better care, smarter spending, and healthier people. </a:t>
            </a:r>
          </a:p>
          <a:p>
            <a:pPr marL="0" lvl="1" indent="0">
              <a:buFont typeface="Arial" panose="020B0604020202020204" pitchFamily="34" charset="0"/>
              <a:buNone/>
              <a:defRPr/>
            </a:pPr>
            <a:endParaRPr dirty="0">
              <a:latin typeface="+mn-lt"/>
            </a:endParaRPr>
          </a:p>
        </p:txBody>
      </p:sp>
      <p:sp>
        <p:nvSpPr>
          <p:cNvPr id="49" name="Text Placeholder 48"/>
          <p:cNvSpPr>
            <a:spLocks noGrp="1"/>
          </p:cNvSpPr>
          <p:nvPr>
            <p:ph type="body" sz="quarter" idx="10"/>
          </p:nvPr>
        </p:nvSpPr>
        <p:spPr>
          <a:xfrm>
            <a:off x="547688" y="995363"/>
            <a:ext cx="7886700" cy="407987"/>
          </a:xfrm>
        </p:spPr>
        <p:txBody>
          <a:bodyPr/>
          <a:lstStyle/>
          <a:p>
            <a:pPr>
              <a:defRPr/>
            </a:pPr>
            <a:r>
              <a:rPr lang="en-US" dirty="0"/>
              <a:t>At-a-Glance</a:t>
            </a:r>
          </a:p>
        </p:txBody>
      </p:sp>
      <p:sp>
        <p:nvSpPr>
          <p:cNvPr id="32795" name="Title 7"/>
          <p:cNvSpPr>
            <a:spLocks noGrp="1"/>
          </p:cNvSpPr>
          <p:nvPr>
            <p:ph type="title"/>
          </p:nvPr>
        </p:nvSpPr>
        <p:spPr>
          <a:xfrm>
            <a:off x="547688" y="430213"/>
            <a:ext cx="7886700" cy="571500"/>
          </a:xfrm>
        </p:spPr>
        <p:txBody>
          <a:bodyPr/>
          <a:lstStyle/>
          <a:p>
            <a:r>
              <a:rPr lang="en-US" altLang="en-US" sz="3600"/>
              <a:t>APM Framework</a:t>
            </a:r>
          </a:p>
        </p:txBody>
      </p:sp>
      <p:sp>
        <p:nvSpPr>
          <p:cNvPr id="51" name="Rectangle 50"/>
          <p:cNvSpPr/>
          <p:nvPr/>
        </p:nvSpPr>
        <p:spPr>
          <a:xfrm>
            <a:off x="5916613" y="4683125"/>
            <a:ext cx="1389062" cy="45402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lIns="17149" tIns="0" rIns="17149" bIns="0" anchor="ctr"/>
          <a:lstStyle/>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3N</a:t>
            </a:r>
          </a:p>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Risk-based payments NOT linked to quality</a:t>
            </a:r>
          </a:p>
        </p:txBody>
      </p:sp>
      <p:sp>
        <p:nvSpPr>
          <p:cNvPr id="54" name="Rectangle 53"/>
          <p:cNvSpPr/>
          <p:nvPr/>
        </p:nvSpPr>
        <p:spPr>
          <a:xfrm>
            <a:off x="7350125" y="4683125"/>
            <a:ext cx="1403350" cy="45402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lIns="17149" tIns="0" rIns="17149" bIns="0" anchor="ctr"/>
          <a:lstStyle/>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4N</a:t>
            </a:r>
          </a:p>
          <a:p>
            <a:pPr algn="ctr" defTabSz="342991" eaLnBrk="1" fontAlgn="auto" hangingPunct="1">
              <a:spcBef>
                <a:spcPts val="0"/>
              </a:spcBef>
              <a:spcAft>
                <a:spcPts val="0"/>
              </a:spcAft>
              <a:defRPr/>
            </a:pPr>
            <a:r>
              <a:rPr lang="en-US" sz="900" kern="0" dirty="0">
                <a:solidFill>
                  <a:prstClr val="white"/>
                </a:solidFill>
                <a:latin typeface="+mj-lt"/>
                <a:ea typeface="Roboto Condensed" panose="02000000000000000000" pitchFamily="2" charset="0"/>
              </a:rPr>
              <a:t>Capitated payments NOT linked to quality</a:t>
            </a:r>
          </a:p>
        </p:txBody>
      </p:sp>
      <p:sp>
        <p:nvSpPr>
          <p:cNvPr id="55" name="Rectangle 54"/>
          <p:cNvSpPr/>
          <p:nvPr/>
        </p:nvSpPr>
        <p:spPr>
          <a:xfrm>
            <a:off x="6551815" y="5464470"/>
            <a:ext cx="209550" cy="142875"/>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txBody>
          <a:bodyPr anchor="ctr"/>
          <a:lstStyle/>
          <a:p>
            <a:pPr algn="ctr" defTabSz="342991" eaLnBrk="1" fontAlgn="auto" hangingPunct="1">
              <a:spcBef>
                <a:spcPts val="0"/>
              </a:spcBef>
              <a:spcAft>
                <a:spcPts val="0"/>
              </a:spcAft>
              <a:defRPr/>
            </a:pPr>
            <a:endParaRPr lang="en-US" sz="281" kern="0" dirty="0">
              <a:solidFill>
                <a:prstClr val="black"/>
              </a:solidFill>
              <a:latin typeface="Calibri" panose="020F0502020204030204"/>
              <a:ea typeface="+mn-ea"/>
            </a:endParaRPr>
          </a:p>
        </p:txBody>
      </p:sp>
      <p:sp>
        <p:nvSpPr>
          <p:cNvPr id="57" name="TextBox 56"/>
          <p:cNvSpPr txBox="1"/>
          <p:nvPr/>
        </p:nvSpPr>
        <p:spPr>
          <a:xfrm>
            <a:off x="6708737" y="5423072"/>
            <a:ext cx="1508125" cy="322263"/>
          </a:xfrm>
          <a:prstGeom prst="rect">
            <a:avLst/>
          </a:prstGeom>
          <a:noFill/>
        </p:spPr>
        <p:txBody>
          <a:bodyPr>
            <a:spAutoFit/>
          </a:bodyPr>
          <a:lstStyle/>
          <a:p>
            <a:pPr defTabSz="342991">
              <a:defRPr/>
            </a:pPr>
            <a:r>
              <a:rPr lang="en-US" sz="750" dirty="0">
                <a:solidFill>
                  <a:prstClr val="black"/>
                </a:solidFill>
                <a:latin typeface="Calibri" panose="020F0502020204030204"/>
              </a:rPr>
              <a:t>= example payment models will not count toward APM goal.</a:t>
            </a:r>
          </a:p>
        </p:txBody>
      </p:sp>
      <p:sp>
        <p:nvSpPr>
          <p:cNvPr id="58" name="TextBox 57"/>
          <p:cNvSpPr txBox="1"/>
          <p:nvPr/>
        </p:nvSpPr>
        <p:spPr>
          <a:xfrm>
            <a:off x="3740868" y="5296072"/>
            <a:ext cx="295275" cy="254000"/>
          </a:xfrm>
          <a:prstGeom prst="rect">
            <a:avLst/>
          </a:prstGeom>
          <a:noFill/>
        </p:spPr>
        <p:txBody>
          <a:bodyPr>
            <a:spAutoFit/>
          </a:bodyPr>
          <a:lstStyle/>
          <a:p>
            <a:pPr defTabSz="342991">
              <a:defRPr/>
            </a:pPr>
            <a:r>
              <a:rPr lang="en-US" sz="1050" dirty="0">
                <a:solidFill>
                  <a:prstClr val="black"/>
                </a:solidFill>
                <a:latin typeface="Calibri" panose="020F0502020204030204"/>
              </a:rPr>
              <a:t>N</a:t>
            </a:r>
          </a:p>
        </p:txBody>
      </p:sp>
      <p:sp>
        <p:nvSpPr>
          <p:cNvPr id="59" name="TextBox 58"/>
          <p:cNvSpPr txBox="1"/>
          <p:nvPr/>
        </p:nvSpPr>
        <p:spPr>
          <a:xfrm>
            <a:off x="3959427" y="5310850"/>
            <a:ext cx="1874838" cy="438150"/>
          </a:xfrm>
          <a:prstGeom prst="rect">
            <a:avLst/>
          </a:prstGeom>
          <a:noFill/>
        </p:spPr>
        <p:txBody>
          <a:bodyPr>
            <a:spAutoFit/>
          </a:bodyPr>
          <a:lstStyle/>
          <a:p>
            <a:pPr defTabSz="342991">
              <a:defRPr/>
            </a:pPr>
            <a:r>
              <a:rPr lang="en-US" sz="750" dirty="0">
                <a:solidFill>
                  <a:prstClr val="black"/>
                </a:solidFill>
                <a:latin typeface="Calibri" panose="020F0502020204030204"/>
              </a:rPr>
              <a:t>= payment models in Categories 3 and 4 that do not have a link to quality and will not count toward the APM goal. </a:t>
            </a:r>
          </a:p>
        </p:txBody>
      </p:sp>
      <p:sp>
        <p:nvSpPr>
          <p:cNvPr id="60" name="Subtitle 5"/>
          <p:cNvSpPr txBox="1">
            <a:spLocks/>
          </p:cNvSpPr>
          <p:nvPr/>
        </p:nvSpPr>
        <p:spPr>
          <a:xfrm>
            <a:off x="145401" y="6291691"/>
            <a:ext cx="6427238" cy="566309"/>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William Riley, PhD, Director of the National Safety Net Advancement Center </a:t>
            </a:r>
          </a:p>
          <a:p>
            <a:r>
              <a:rPr lang="en-US" sz="1400" dirty="0">
                <a:solidFill>
                  <a:schemeClr val="bg1"/>
                </a:solidFill>
              </a:rPr>
              <a:t>Mark Doherty, DMD, MPH, CCHP, Executive Director Safety Net Solutions </a:t>
            </a:r>
          </a:p>
        </p:txBody>
      </p:sp>
    </p:spTree>
    <p:extLst>
      <p:ext uri="{BB962C8B-B14F-4D97-AF65-F5344CB8AC3E}">
        <p14:creationId xmlns:p14="http://schemas.microsoft.com/office/powerpoint/2010/main" val="265711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295275"/>
            <a:ext cx="9039225" cy="590550"/>
          </a:xfrm>
        </p:spPr>
        <p:txBody>
          <a:bodyPr/>
          <a:lstStyle/>
          <a:p>
            <a:r>
              <a:rPr lang="en-US" dirty="0"/>
              <a:t>Questions and Discussions</a:t>
            </a:r>
          </a:p>
        </p:txBody>
      </p:sp>
    </p:spTree>
    <p:extLst>
      <p:ext uri="{BB962C8B-B14F-4D97-AF65-F5344CB8AC3E}">
        <p14:creationId xmlns:p14="http://schemas.microsoft.com/office/powerpoint/2010/main" val="29233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447800"/>
          </a:xfrm>
        </p:spPr>
        <p:txBody>
          <a:bodyPr/>
          <a:lstStyle/>
          <a:p>
            <a:pPr algn="ctr"/>
            <a:r>
              <a:rPr lang="en-US" sz="2700" dirty="0"/>
              <a:t>Life Expectancy by Health Expenditures per Capita, 1970-2008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42237"/>
            <a:ext cx="4817444" cy="4800600"/>
          </a:xfrm>
          <a:prstGeom prst="rect">
            <a:avLst/>
          </a:prstGeom>
          <a:ln>
            <a:solidFill>
              <a:schemeClr val="accent1"/>
            </a:solidFill>
          </a:ln>
        </p:spPr>
      </p:pic>
      <p:sp>
        <p:nvSpPr>
          <p:cNvPr id="4" name="Rectangle 3"/>
          <p:cNvSpPr/>
          <p:nvPr/>
        </p:nvSpPr>
        <p:spPr>
          <a:xfrm>
            <a:off x="5257800" y="1242237"/>
            <a:ext cx="3429000" cy="3046988"/>
          </a:xfrm>
          <a:prstGeom prst="rect">
            <a:avLst/>
          </a:prstGeom>
        </p:spPr>
        <p:txBody>
          <a:bodyPr wrap="square">
            <a:spAutoFit/>
          </a:bodyPr>
          <a:lstStyle/>
          <a:p>
            <a:r>
              <a:rPr lang="en-US" sz="1600" dirty="0"/>
              <a:t>The data points are years. Health expenditures are total (public and private), in inflation-adjusted PPP-converted US dollars, at t-5. The other countries are Australia, Austria, Belgium, Canada, Denmark, Finland, France, Germany, Ireland, Italy, Japan, the Netherlands, New Zealand, Norway, Portugal, Spain, Sweden, Switzerland, and the United States. Data source: OECD</a:t>
            </a:r>
          </a:p>
        </p:txBody>
      </p:sp>
      <p:sp>
        <p:nvSpPr>
          <p:cNvPr id="5" name="Rectangle 4"/>
          <p:cNvSpPr/>
          <p:nvPr/>
        </p:nvSpPr>
        <p:spPr>
          <a:xfrm>
            <a:off x="5257800" y="4671237"/>
            <a:ext cx="3276600" cy="738664"/>
          </a:xfrm>
          <a:prstGeom prst="rect">
            <a:avLst/>
          </a:prstGeom>
        </p:spPr>
        <p:txBody>
          <a:bodyPr wrap="square">
            <a:spAutoFit/>
          </a:bodyPr>
          <a:lstStyle/>
          <a:p>
            <a:r>
              <a:rPr lang="en-US" sz="1400" dirty="0"/>
              <a:t>http://lanekenworthy.net/2011/07/10/americas-inefficient-health-care-system-another-look/</a:t>
            </a:r>
          </a:p>
        </p:txBody>
      </p:sp>
    </p:spTree>
    <p:extLst>
      <p:ext uri="{BB962C8B-B14F-4D97-AF65-F5344CB8AC3E}">
        <p14:creationId xmlns:p14="http://schemas.microsoft.com/office/powerpoint/2010/main" val="90608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395287"/>
            <a:ext cx="8765812" cy="11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7644"/>
            <a:ext cx="9143999" cy="5313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4390">
            <a:off x="552757" y="814939"/>
            <a:ext cx="7936523" cy="491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48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72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908" y="6307015"/>
            <a:ext cx="6424246" cy="369332"/>
          </a:xfrm>
          <a:prstGeom prst="rect">
            <a:avLst/>
          </a:prstGeom>
          <a:noFill/>
        </p:spPr>
        <p:txBody>
          <a:bodyPr wrap="square" rtlCol="0">
            <a:spAutoFit/>
          </a:bodyPr>
          <a:lstStyle/>
          <a:p>
            <a:r>
              <a:rPr lang="en-US" b="1" dirty="0">
                <a:solidFill>
                  <a:schemeClr val="bg1"/>
                </a:solidFill>
              </a:rPr>
              <a:t>-Dr. Don Berwick, IHI [NOSORH Annual Session 2016]</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83" y="194282"/>
            <a:ext cx="8780376" cy="575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5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Triple/Quadruple Aim</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655" y="757435"/>
            <a:ext cx="6181684" cy="527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2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300249"/>
            <a:ext cx="8760941" cy="614149"/>
          </a:xfrm>
        </p:spPr>
        <p:txBody>
          <a:bodyPr/>
          <a:lstStyle/>
          <a:p>
            <a:pPr algn="ctr"/>
            <a:r>
              <a:rPr lang="en-US" dirty="0"/>
              <a:t>Why Oral Health?</a:t>
            </a:r>
          </a:p>
        </p:txBody>
      </p:sp>
      <p:graphicFrame>
        <p:nvGraphicFramePr>
          <p:cNvPr id="7" name="Content Placeholder 5"/>
          <p:cNvGraphicFramePr>
            <a:graphicFrameLocks/>
          </p:cNvGraphicFramePr>
          <p:nvPr>
            <p:extLst/>
          </p:nvPr>
        </p:nvGraphicFramePr>
        <p:xfrm>
          <a:off x="0" y="1077913"/>
          <a:ext cx="8984512" cy="519529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6" y="121551"/>
            <a:ext cx="4861888" cy="3410825"/>
          </a:xfrm>
          <a:prstGeom prst="rect">
            <a:avLst/>
          </a:prstGeom>
        </p:spPr>
      </p:pic>
      <p:pic>
        <p:nvPicPr>
          <p:cNvPr id="9"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3737">
            <a:off x="4493487" y="328043"/>
            <a:ext cx="4283330" cy="4710240"/>
          </a:xfrm>
          <a:prstGeom prst="rect">
            <a:avLst/>
          </a:prstGeom>
        </p:spPr>
      </p:pic>
      <p:sp>
        <p:nvSpPr>
          <p:cNvPr id="10" name="TextBox 9"/>
          <p:cNvSpPr txBox="1"/>
          <p:nvPr/>
        </p:nvSpPr>
        <p:spPr>
          <a:xfrm rot="21231981">
            <a:off x="109495" y="3737635"/>
            <a:ext cx="4829908" cy="2400657"/>
          </a:xfrm>
          <a:prstGeom prst="rect">
            <a:avLst/>
          </a:prstGeom>
          <a:solidFill>
            <a:schemeClr val="bg1"/>
          </a:solidFill>
        </p:spPr>
        <p:txBody>
          <a:bodyPr wrap="square" rtlCol="0">
            <a:spAutoFit/>
          </a:bodyPr>
          <a:lstStyle/>
          <a:p>
            <a:r>
              <a:rPr lang="en-US" dirty="0"/>
              <a:t>ADA HPI: Among those newly diagnosed with type 2 diabetes periodontal intervention:</a:t>
            </a:r>
          </a:p>
          <a:p>
            <a:pPr lvl="1"/>
            <a:r>
              <a:rPr lang="en-US" sz="1600" dirty="0"/>
              <a:t>Lower total health care costs </a:t>
            </a:r>
          </a:p>
          <a:p>
            <a:pPr lvl="1"/>
            <a:r>
              <a:rPr lang="en-US" sz="1600" dirty="0">
                <a:solidFill>
                  <a:srgbClr val="FF0000"/>
                </a:solidFill>
              </a:rPr>
              <a:t>(-$1799)</a:t>
            </a:r>
          </a:p>
          <a:p>
            <a:pPr lvl="1"/>
            <a:r>
              <a:rPr lang="en-US" sz="1600" dirty="0"/>
              <a:t>Lower total medical costs excluding pharmacy </a:t>
            </a:r>
          </a:p>
          <a:p>
            <a:pPr lvl="1"/>
            <a:r>
              <a:rPr lang="en-US" sz="1600" dirty="0">
                <a:solidFill>
                  <a:srgbClr val="FF0000"/>
                </a:solidFill>
              </a:rPr>
              <a:t>(-$1577)</a:t>
            </a:r>
          </a:p>
          <a:p>
            <a:pPr lvl="1"/>
            <a:r>
              <a:rPr lang="en-US" sz="1600" dirty="0"/>
              <a:t>Lower total type 2 diabetes healthcare costs </a:t>
            </a:r>
          </a:p>
          <a:p>
            <a:pPr lvl="1"/>
            <a:r>
              <a:rPr lang="en-US" sz="1600" dirty="0">
                <a:solidFill>
                  <a:srgbClr val="FF0000"/>
                </a:solidFill>
              </a:rPr>
              <a:t>(-$408)</a:t>
            </a:r>
          </a:p>
          <a:p>
            <a:endParaRPr lang="en-US" dirty="0"/>
          </a:p>
        </p:txBody>
      </p:sp>
    </p:spTree>
    <p:extLst>
      <p:ext uri="{BB962C8B-B14F-4D97-AF65-F5344CB8AC3E}">
        <p14:creationId xmlns:p14="http://schemas.microsoft.com/office/powerpoint/2010/main" val="2289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51739"/>
            <a:ext cx="8229600" cy="445798"/>
          </a:xfrm>
        </p:spPr>
        <p:txBody>
          <a:bodyPr/>
          <a:lstStyle/>
          <a:p>
            <a:pPr eaLnBrk="1" hangingPunct="1"/>
            <a:r>
              <a:rPr lang="en-US" dirty="0"/>
              <a:t>Oral Health Systemic Connection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01" y="789710"/>
            <a:ext cx="8407799" cy="528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37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29445</TotalTime>
  <Words>3174</Words>
  <Application>Microsoft Office PowerPoint</Application>
  <PresentationFormat>On-screen Show (4:3)</PresentationFormat>
  <Paragraphs>302</Paragraphs>
  <Slides>21</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MS PGothic</vt:lpstr>
      <vt:lpstr>Arial</vt:lpstr>
      <vt:lpstr>Bebas Neue Bold</vt:lpstr>
      <vt:lpstr>Calibri</vt:lpstr>
      <vt:lpstr>Lato Light</vt:lpstr>
      <vt:lpstr>Open Sans</vt:lpstr>
      <vt:lpstr>Open Sans Extrabold</vt:lpstr>
      <vt:lpstr>Roboto Condensed</vt:lpstr>
      <vt:lpstr>Times New Roman</vt:lpstr>
      <vt:lpstr>Office Theme</vt:lpstr>
      <vt:lpstr>Bitmap Image</vt:lpstr>
      <vt:lpstr>Functioning in the 3.0 Era of Healthcare</vt:lpstr>
      <vt:lpstr>PowerPoint Presentation</vt:lpstr>
      <vt:lpstr>Life Expectancy by Health Expenditures per Capita, 1970-2008</vt:lpstr>
      <vt:lpstr>PowerPoint Presentation</vt:lpstr>
      <vt:lpstr>PowerPoint Presentation</vt:lpstr>
      <vt:lpstr>PowerPoint Presentation</vt:lpstr>
      <vt:lpstr>Triple/Quadruple Aim</vt:lpstr>
      <vt:lpstr>Why Oral Health?</vt:lpstr>
      <vt:lpstr>Oral Health Systemic Connection</vt:lpstr>
      <vt:lpstr>Oral Health Systemic Connection</vt:lpstr>
      <vt:lpstr>     DHHS Learning Action Network (LAN)   </vt:lpstr>
      <vt:lpstr>Purpose</vt:lpstr>
      <vt:lpstr>Goal </vt:lpstr>
      <vt:lpstr>APM Framework</vt:lpstr>
      <vt:lpstr>Apm Goals</vt:lpstr>
      <vt:lpstr>Value-Based Care</vt:lpstr>
      <vt:lpstr>MORE Care Overview</vt:lpstr>
      <vt:lpstr>PowerPoint Presentation</vt:lpstr>
      <vt:lpstr>PowerPoint Presentation</vt:lpstr>
      <vt:lpstr>APM Framework</vt:lpstr>
      <vt:lpstr>Questions and Discussions</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Cheryl Bumgardner</cp:lastModifiedBy>
  <cp:revision>797</cp:revision>
  <cp:lastPrinted>2016-01-15T14:41:21Z</cp:lastPrinted>
  <dcterms:created xsi:type="dcterms:W3CDTF">2013-12-17T20:07:32Z</dcterms:created>
  <dcterms:modified xsi:type="dcterms:W3CDTF">2017-03-02T20:17:16Z</dcterms:modified>
</cp:coreProperties>
</file>